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7" r:id="rId2"/>
    <p:sldId id="326" r:id="rId3"/>
    <p:sldId id="329" r:id="rId4"/>
    <p:sldId id="330" r:id="rId5"/>
    <p:sldId id="328" r:id="rId6"/>
    <p:sldId id="264" r:id="rId7"/>
    <p:sldId id="295" r:id="rId8"/>
    <p:sldId id="333" r:id="rId9"/>
    <p:sldId id="302" r:id="rId10"/>
    <p:sldId id="301" r:id="rId11"/>
    <p:sldId id="327" r:id="rId12"/>
    <p:sldId id="303" r:id="rId13"/>
    <p:sldId id="304" r:id="rId14"/>
    <p:sldId id="334" r:id="rId15"/>
    <p:sldId id="298" r:id="rId16"/>
    <p:sldId id="311" r:id="rId17"/>
    <p:sldId id="306" r:id="rId18"/>
    <p:sldId id="281" r:id="rId19"/>
    <p:sldId id="310" r:id="rId20"/>
    <p:sldId id="309" r:id="rId21"/>
    <p:sldId id="335" r:id="rId22"/>
    <p:sldId id="336" r:id="rId23"/>
    <p:sldId id="337" r:id="rId24"/>
    <p:sldId id="338" r:id="rId25"/>
    <p:sldId id="339" r:id="rId26"/>
    <p:sldId id="340" r:id="rId27"/>
    <p:sldId id="300" r:id="rId28"/>
    <p:sldId id="287" r:id="rId29"/>
    <p:sldId id="2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890"/>
  </p:normalViewPr>
  <p:slideViewPr>
    <p:cSldViewPr snapToGrid="0">
      <p:cViewPr varScale="1">
        <p:scale>
          <a:sx n="71" d="100"/>
          <a:sy n="71"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637F40-1304-4E93-85B7-8BBE0CB45994}"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5514CCF0-F436-4D48-9077-6CFD76088235}">
      <dgm:prSet/>
      <dgm:spPr/>
      <dgm:t>
        <a:bodyPr/>
        <a:lstStyle/>
        <a:p>
          <a:r>
            <a:rPr lang="en-CA"/>
            <a:t>How do women living in the province of NL diagnosed with GDM come to understand their risk for CAD?</a:t>
          </a:r>
          <a:endParaRPr lang="en-US"/>
        </a:p>
      </dgm:t>
    </dgm:pt>
    <dgm:pt modelId="{2ACB368F-87DD-4812-AC21-F3B07A837317}" type="parTrans" cxnId="{FC7B82B9-0465-4CA7-99B2-974F268DDA1F}">
      <dgm:prSet/>
      <dgm:spPr/>
      <dgm:t>
        <a:bodyPr/>
        <a:lstStyle/>
        <a:p>
          <a:endParaRPr lang="en-US"/>
        </a:p>
      </dgm:t>
    </dgm:pt>
    <dgm:pt modelId="{043E1032-130E-45EF-910D-B4E32F3E3204}" type="sibTrans" cxnId="{FC7B82B9-0465-4CA7-99B2-974F268DDA1F}">
      <dgm:prSet/>
      <dgm:spPr/>
      <dgm:t>
        <a:bodyPr/>
        <a:lstStyle/>
        <a:p>
          <a:endParaRPr lang="en-US"/>
        </a:p>
      </dgm:t>
    </dgm:pt>
    <dgm:pt modelId="{D61E2409-9C53-4DE7-B7B0-318EBF2B44FF}">
      <dgm:prSet/>
      <dgm:spPr/>
      <dgm:t>
        <a:bodyPr/>
        <a:lstStyle/>
        <a:p>
          <a:r>
            <a:rPr lang="en-CA"/>
            <a:t>How do women living in the province of NL diagnosed with GDM and subsequently develop CAD experience this phenomenon?</a:t>
          </a:r>
          <a:endParaRPr lang="en-US"/>
        </a:p>
      </dgm:t>
    </dgm:pt>
    <dgm:pt modelId="{0137FE1F-5FA3-4218-A483-EA778792C475}" type="parTrans" cxnId="{3F5183E4-A3B0-4157-B610-9B92C320E20B}">
      <dgm:prSet/>
      <dgm:spPr/>
      <dgm:t>
        <a:bodyPr/>
        <a:lstStyle/>
        <a:p>
          <a:endParaRPr lang="en-US"/>
        </a:p>
      </dgm:t>
    </dgm:pt>
    <dgm:pt modelId="{AF95BFD9-65C6-40B1-847E-01480A1DCE62}" type="sibTrans" cxnId="{3F5183E4-A3B0-4157-B610-9B92C320E20B}">
      <dgm:prSet/>
      <dgm:spPr/>
      <dgm:t>
        <a:bodyPr/>
        <a:lstStyle/>
        <a:p>
          <a:endParaRPr lang="en-US"/>
        </a:p>
      </dgm:t>
    </dgm:pt>
    <dgm:pt modelId="{833B280C-DDB0-784E-929D-0745B21C2151}" type="pres">
      <dgm:prSet presAssocID="{F9637F40-1304-4E93-85B7-8BBE0CB45994}" presName="hierChild1" presStyleCnt="0">
        <dgm:presLayoutVars>
          <dgm:chPref val="1"/>
          <dgm:dir/>
          <dgm:animOne val="branch"/>
          <dgm:animLvl val="lvl"/>
          <dgm:resizeHandles/>
        </dgm:presLayoutVars>
      </dgm:prSet>
      <dgm:spPr/>
    </dgm:pt>
    <dgm:pt modelId="{6EA59F69-0453-C34A-ADB4-F4279F995299}" type="pres">
      <dgm:prSet presAssocID="{5514CCF0-F436-4D48-9077-6CFD76088235}" presName="hierRoot1" presStyleCnt="0"/>
      <dgm:spPr/>
    </dgm:pt>
    <dgm:pt modelId="{C2730233-49F3-5F42-94D4-2F7D40E03534}" type="pres">
      <dgm:prSet presAssocID="{5514CCF0-F436-4D48-9077-6CFD76088235}" presName="composite" presStyleCnt="0"/>
      <dgm:spPr/>
    </dgm:pt>
    <dgm:pt modelId="{E262D8DF-F600-7F46-9F91-741D4060E1DB}" type="pres">
      <dgm:prSet presAssocID="{5514CCF0-F436-4D48-9077-6CFD76088235}" presName="background" presStyleLbl="node0" presStyleIdx="0" presStyleCnt="2"/>
      <dgm:spPr/>
    </dgm:pt>
    <dgm:pt modelId="{8F6728E0-F08A-4146-B92C-3FE4BBF6852B}" type="pres">
      <dgm:prSet presAssocID="{5514CCF0-F436-4D48-9077-6CFD76088235}" presName="text" presStyleLbl="fgAcc0" presStyleIdx="0" presStyleCnt="2">
        <dgm:presLayoutVars>
          <dgm:chPref val="3"/>
        </dgm:presLayoutVars>
      </dgm:prSet>
      <dgm:spPr/>
    </dgm:pt>
    <dgm:pt modelId="{93A8B39D-4AFE-DF42-823B-675D9C81C8FC}" type="pres">
      <dgm:prSet presAssocID="{5514CCF0-F436-4D48-9077-6CFD76088235}" presName="hierChild2" presStyleCnt="0"/>
      <dgm:spPr/>
    </dgm:pt>
    <dgm:pt modelId="{383BA94D-C145-4C4B-AA30-8DF4733403C3}" type="pres">
      <dgm:prSet presAssocID="{D61E2409-9C53-4DE7-B7B0-318EBF2B44FF}" presName="hierRoot1" presStyleCnt="0"/>
      <dgm:spPr/>
    </dgm:pt>
    <dgm:pt modelId="{F19A7683-C4B5-2646-B248-653CD4776258}" type="pres">
      <dgm:prSet presAssocID="{D61E2409-9C53-4DE7-B7B0-318EBF2B44FF}" presName="composite" presStyleCnt="0"/>
      <dgm:spPr/>
    </dgm:pt>
    <dgm:pt modelId="{7809F2B9-B5CF-9542-8CFB-8ADBBAE2A8A1}" type="pres">
      <dgm:prSet presAssocID="{D61E2409-9C53-4DE7-B7B0-318EBF2B44FF}" presName="background" presStyleLbl="node0" presStyleIdx="1" presStyleCnt="2"/>
      <dgm:spPr/>
    </dgm:pt>
    <dgm:pt modelId="{D18E7AD5-6F88-8E41-A2D3-F22F278CAE93}" type="pres">
      <dgm:prSet presAssocID="{D61E2409-9C53-4DE7-B7B0-318EBF2B44FF}" presName="text" presStyleLbl="fgAcc0" presStyleIdx="1" presStyleCnt="2">
        <dgm:presLayoutVars>
          <dgm:chPref val="3"/>
        </dgm:presLayoutVars>
      </dgm:prSet>
      <dgm:spPr/>
    </dgm:pt>
    <dgm:pt modelId="{C78CBB67-F39A-E94D-BEF5-F06425656E10}" type="pres">
      <dgm:prSet presAssocID="{D61E2409-9C53-4DE7-B7B0-318EBF2B44FF}" presName="hierChild2" presStyleCnt="0"/>
      <dgm:spPr/>
    </dgm:pt>
  </dgm:ptLst>
  <dgm:cxnLst>
    <dgm:cxn modelId="{A1528B38-33D4-9A4F-8DE5-F531EA612782}" type="presOf" srcId="{5514CCF0-F436-4D48-9077-6CFD76088235}" destId="{8F6728E0-F08A-4146-B92C-3FE4BBF6852B}" srcOrd="0" destOrd="0" presId="urn:microsoft.com/office/officeart/2005/8/layout/hierarchy1"/>
    <dgm:cxn modelId="{D1CB7D5D-8362-7847-82B0-370EAE82755D}" type="presOf" srcId="{F9637F40-1304-4E93-85B7-8BBE0CB45994}" destId="{833B280C-DDB0-784E-929D-0745B21C2151}" srcOrd="0" destOrd="0" presId="urn:microsoft.com/office/officeart/2005/8/layout/hierarchy1"/>
    <dgm:cxn modelId="{FC7B82B9-0465-4CA7-99B2-974F268DDA1F}" srcId="{F9637F40-1304-4E93-85B7-8BBE0CB45994}" destId="{5514CCF0-F436-4D48-9077-6CFD76088235}" srcOrd="0" destOrd="0" parTransId="{2ACB368F-87DD-4812-AC21-F3B07A837317}" sibTransId="{043E1032-130E-45EF-910D-B4E32F3E3204}"/>
    <dgm:cxn modelId="{773229BF-F250-1D41-A91D-84FFB4321AAB}" type="presOf" srcId="{D61E2409-9C53-4DE7-B7B0-318EBF2B44FF}" destId="{D18E7AD5-6F88-8E41-A2D3-F22F278CAE93}" srcOrd="0" destOrd="0" presId="urn:microsoft.com/office/officeart/2005/8/layout/hierarchy1"/>
    <dgm:cxn modelId="{3F5183E4-A3B0-4157-B610-9B92C320E20B}" srcId="{F9637F40-1304-4E93-85B7-8BBE0CB45994}" destId="{D61E2409-9C53-4DE7-B7B0-318EBF2B44FF}" srcOrd="1" destOrd="0" parTransId="{0137FE1F-5FA3-4218-A483-EA778792C475}" sibTransId="{AF95BFD9-65C6-40B1-847E-01480A1DCE62}"/>
    <dgm:cxn modelId="{0BBD93B1-3D92-0041-90F5-61F6F419271B}" type="presParOf" srcId="{833B280C-DDB0-784E-929D-0745B21C2151}" destId="{6EA59F69-0453-C34A-ADB4-F4279F995299}" srcOrd="0" destOrd="0" presId="urn:microsoft.com/office/officeart/2005/8/layout/hierarchy1"/>
    <dgm:cxn modelId="{019F55EC-F5D7-AF4B-9BDE-52A4C952F954}" type="presParOf" srcId="{6EA59F69-0453-C34A-ADB4-F4279F995299}" destId="{C2730233-49F3-5F42-94D4-2F7D40E03534}" srcOrd="0" destOrd="0" presId="urn:microsoft.com/office/officeart/2005/8/layout/hierarchy1"/>
    <dgm:cxn modelId="{FB95BCD3-0B03-1248-A442-C63F444E02A7}" type="presParOf" srcId="{C2730233-49F3-5F42-94D4-2F7D40E03534}" destId="{E262D8DF-F600-7F46-9F91-741D4060E1DB}" srcOrd="0" destOrd="0" presId="urn:microsoft.com/office/officeart/2005/8/layout/hierarchy1"/>
    <dgm:cxn modelId="{26A3F027-CFB9-7348-9871-0D1D3CE595B3}" type="presParOf" srcId="{C2730233-49F3-5F42-94D4-2F7D40E03534}" destId="{8F6728E0-F08A-4146-B92C-3FE4BBF6852B}" srcOrd="1" destOrd="0" presId="urn:microsoft.com/office/officeart/2005/8/layout/hierarchy1"/>
    <dgm:cxn modelId="{D83F262D-A210-A34C-BCFE-9D6346A2806B}" type="presParOf" srcId="{6EA59F69-0453-C34A-ADB4-F4279F995299}" destId="{93A8B39D-4AFE-DF42-823B-675D9C81C8FC}" srcOrd="1" destOrd="0" presId="urn:microsoft.com/office/officeart/2005/8/layout/hierarchy1"/>
    <dgm:cxn modelId="{5F482C42-7DBE-F846-89C1-7B737DD333CE}" type="presParOf" srcId="{833B280C-DDB0-784E-929D-0745B21C2151}" destId="{383BA94D-C145-4C4B-AA30-8DF4733403C3}" srcOrd="1" destOrd="0" presId="urn:microsoft.com/office/officeart/2005/8/layout/hierarchy1"/>
    <dgm:cxn modelId="{AC9F9FE1-C2BC-ED40-83C5-231833BC5A8E}" type="presParOf" srcId="{383BA94D-C145-4C4B-AA30-8DF4733403C3}" destId="{F19A7683-C4B5-2646-B248-653CD4776258}" srcOrd="0" destOrd="0" presId="urn:microsoft.com/office/officeart/2005/8/layout/hierarchy1"/>
    <dgm:cxn modelId="{00673C6F-DB34-C846-80A8-B97D6F41A617}" type="presParOf" srcId="{F19A7683-C4B5-2646-B248-653CD4776258}" destId="{7809F2B9-B5CF-9542-8CFB-8ADBBAE2A8A1}" srcOrd="0" destOrd="0" presId="urn:microsoft.com/office/officeart/2005/8/layout/hierarchy1"/>
    <dgm:cxn modelId="{E81A792F-35A8-A342-BEF3-EC9BC0E1351A}" type="presParOf" srcId="{F19A7683-C4B5-2646-B248-653CD4776258}" destId="{D18E7AD5-6F88-8E41-A2D3-F22F278CAE93}" srcOrd="1" destOrd="0" presId="urn:microsoft.com/office/officeart/2005/8/layout/hierarchy1"/>
    <dgm:cxn modelId="{6EC1FAB8-0A12-B042-9A57-9BF026878409}" type="presParOf" srcId="{383BA94D-C145-4C4B-AA30-8DF4733403C3}" destId="{C78CBB67-F39A-E94D-BEF5-F06425656E10}"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4E6032-F33D-48CE-A4A6-7C3DD97E3CF7}"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10803625-829D-4B99-8899-DB023C11DAE4}">
      <dgm:prSet/>
      <dgm:spPr/>
      <dgm:t>
        <a:bodyPr/>
        <a:lstStyle/>
        <a:p>
          <a:r>
            <a:rPr lang="en-US"/>
            <a:t>Women over the age of 18</a:t>
          </a:r>
        </a:p>
      </dgm:t>
    </dgm:pt>
    <dgm:pt modelId="{77FFA377-D341-4A60-8A00-602791DD58F7}" type="parTrans" cxnId="{539D4B93-E365-4A7F-A2C5-D3845855138D}">
      <dgm:prSet/>
      <dgm:spPr/>
      <dgm:t>
        <a:bodyPr/>
        <a:lstStyle/>
        <a:p>
          <a:endParaRPr lang="en-US"/>
        </a:p>
      </dgm:t>
    </dgm:pt>
    <dgm:pt modelId="{39998FFA-ED94-463F-9655-8BFBCB78BFC3}" type="sibTrans" cxnId="{539D4B93-E365-4A7F-A2C5-D3845855138D}">
      <dgm:prSet/>
      <dgm:spPr/>
      <dgm:t>
        <a:bodyPr/>
        <a:lstStyle/>
        <a:p>
          <a:endParaRPr lang="en-US"/>
        </a:p>
      </dgm:t>
    </dgm:pt>
    <dgm:pt modelId="{EE9D66C9-B329-40C5-89DD-0EA320510802}">
      <dgm:prSet/>
      <dgm:spPr/>
      <dgm:t>
        <a:bodyPr/>
        <a:lstStyle/>
        <a:p>
          <a:r>
            <a:rPr lang="en-US"/>
            <a:t>Speaks English </a:t>
          </a:r>
        </a:p>
      </dgm:t>
    </dgm:pt>
    <dgm:pt modelId="{C9180D64-7733-404D-8F11-0AA5423554A5}" type="parTrans" cxnId="{23295747-503C-478C-9E94-C1FAADCC7674}">
      <dgm:prSet/>
      <dgm:spPr/>
      <dgm:t>
        <a:bodyPr/>
        <a:lstStyle/>
        <a:p>
          <a:endParaRPr lang="en-US"/>
        </a:p>
      </dgm:t>
    </dgm:pt>
    <dgm:pt modelId="{28E95461-25E3-41D2-834A-0D5CD2DA47D4}" type="sibTrans" cxnId="{23295747-503C-478C-9E94-C1FAADCC7674}">
      <dgm:prSet/>
      <dgm:spPr/>
      <dgm:t>
        <a:bodyPr/>
        <a:lstStyle/>
        <a:p>
          <a:endParaRPr lang="en-US"/>
        </a:p>
      </dgm:t>
    </dgm:pt>
    <dgm:pt modelId="{D5027BA0-5BD1-410B-AC2D-AACC1310408B}">
      <dgm:prSet/>
      <dgm:spPr/>
      <dgm:t>
        <a:bodyPr/>
        <a:lstStyle/>
        <a:p>
          <a:r>
            <a:rPr lang="en-US"/>
            <a:t>Living in Newfoundland and Labrador</a:t>
          </a:r>
        </a:p>
      </dgm:t>
    </dgm:pt>
    <dgm:pt modelId="{5690242F-8408-40F8-830F-1AC56B0CDCF0}" type="parTrans" cxnId="{C2535D33-0656-4D03-BBEB-B384DE2032AD}">
      <dgm:prSet/>
      <dgm:spPr/>
      <dgm:t>
        <a:bodyPr/>
        <a:lstStyle/>
        <a:p>
          <a:endParaRPr lang="en-US"/>
        </a:p>
      </dgm:t>
    </dgm:pt>
    <dgm:pt modelId="{D8EABBDC-B79D-495C-B95A-66B30CAD80C5}" type="sibTrans" cxnId="{C2535D33-0656-4D03-BBEB-B384DE2032AD}">
      <dgm:prSet/>
      <dgm:spPr/>
      <dgm:t>
        <a:bodyPr/>
        <a:lstStyle/>
        <a:p>
          <a:endParaRPr lang="en-US"/>
        </a:p>
      </dgm:t>
    </dgm:pt>
    <dgm:pt modelId="{95F34079-14BB-403D-89D6-CFC432F371FD}">
      <dgm:prSet/>
      <dgm:spPr/>
      <dgm:t>
        <a:bodyPr/>
        <a:lstStyle/>
        <a:p>
          <a:r>
            <a:rPr lang="en-US"/>
            <a:t>Had gestational diabetes and at risk for or living with heart disease </a:t>
          </a:r>
        </a:p>
      </dgm:t>
    </dgm:pt>
    <dgm:pt modelId="{3C19824D-FC19-43F9-B323-8DFA638EB68D}" type="parTrans" cxnId="{8D6F330F-BBE0-4490-9647-17F3B477356A}">
      <dgm:prSet/>
      <dgm:spPr/>
      <dgm:t>
        <a:bodyPr/>
        <a:lstStyle/>
        <a:p>
          <a:endParaRPr lang="en-US"/>
        </a:p>
      </dgm:t>
    </dgm:pt>
    <dgm:pt modelId="{20339A92-51CE-45FF-816A-BC342469E70E}" type="sibTrans" cxnId="{8D6F330F-BBE0-4490-9647-17F3B477356A}">
      <dgm:prSet/>
      <dgm:spPr/>
      <dgm:t>
        <a:bodyPr/>
        <a:lstStyle/>
        <a:p>
          <a:endParaRPr lang="en-US"/>
        </a:p>
      </dgm:t>
    </dgm:pt>
    <dgm:pt modelId="{0A9ED76A-4349-204E-B6D2-F6AFFBD05DF5}" type="pres">
      <dgm:prSet presAssocID="{194E6032-F33D-48CE-A4A6-7C3DD97E3CF7}" presName="vert0" presStyleCnt="0">
        <dgm:presLayoutVars>
          <dgm:dir/>
          <dgm:animOne val="branch"/>
          <dgm:animLvl val="lvl"/>
        </dgm:presLayoutVars>
      </dgm:prSet>
      <dgm:spPr/>
    </dgm:pt>
    <dgm:pt modelId="{867844AC-14BF-B14A-8524-347C1F6A0245}" type="pres">
      <dgm:prSet presAssocID="{10803625-829D-4B99-8899-DB023C11DAE4}" presName="thickLine" presStyleLbl="alignNode1" presStyleIdx="0" presStyleCnt="4"/>
      <dgm:spPr/>
    </dgm:pt>
    <dgm:pt modelId="{C64776E7-2C65-DB44-A82F-C956D2CBC86A}" type="pres">
      <dgm:prSet presAssocID="{10803625-829D-4B99-8899-DB023C11DAE4}" presName="horz1" presStyleCnt="0"/>
      <dgm:spPr/>
    </dgm:pt>
    <dgm:pt modelId="{67BA19E3-DD4E-B74A-B13E-0A535D597624}" type="pres">
      <dgm:prSet presAssocID="{10803625-829D-4B99-8899-DB023C11DAE4}" presName="tx1" presStyleLbl="revTx" presStyleIdx="0" presStyleCnt="4"/>
      <dgm:spPr/>
    </dgm:pt>
    <dgm:pt modelId="{FFFBCFE5-98AC-2A40-9BF5-0A089640D788}" type="pres">
      <dgm:prSet presAssocID="{10803625-829D-4B99-8899-DB023C11DAE4}" presName="vert1" presStyleCnt="0"/>
      <dgm:spPr/>
    </dgm:pt>
    <dgm:pt modelId="{B29D7543-232E-B24E-A5C8-10FE41F98C87}" type="pres">
      <dgm:prSet presAssocID="{EE9D66C9-B329-40C5-89DD-0EA320510802}" presName="thickLine" presStyleLbl="alignNode1" presStyleIdx="1" presStyleCnt="4"/>
      <dgm:spPr/>
    </dgm:pt>
    <dgm:pt modelId="{88F25950-18EF-D749-B06D-F95CE379C3E9}" type="pres">
      <dgm:prSet presAssocID="{EE9D66C9-B329-40C5-89DD-0EA320510802}" presName="horz1" presStyleCnt="0"/>
      <dgm:spPr/>
    </dgm:pt>
    <dgm:pt modelId="{12ADC5F8-A570-3F49-A390-F1835D26EA7D}" type="pres">
      <dgm:prSet presAssocID="{EE9D66C9-B329-40C5-89DD-0EA320510802}" presName="tx1" presStyleLbl="revTx" presStyleIdx="1" presStyleCnt="4"/>
      <dgm:spPr/>
    </dgm:pt>
    <dgm:pt modelId="{7A10FCFB-87B5-0B42-BE09-E378937F024E}" type="pres">
      <dgm:prSet presAssocID="{EE9D66C9-B329-40C5-89DD-0EA320510802}" presName="vert1" presStyleCnt="0"/>
      <dgm:spPr/>
    </dgm:pt>
    <dgm:pt modelId="{9BC44105-7B44-CB44-BC0F-E55DCB5017DB}" type="pres">
      <dgm:prSet presAssocID="{D5027BA0-5BD1-410B-AC2D-AACC1310408B}" presName="thickLine" presStyleLbl="alignNode1" presStyleIdx="2" presStyleCnt="4"/>
      <dgm:spPr/>
    </dgm:pt>
    <dgm:pt modelId="{591DBC84-AC9F-0D4B-A200-85D06D23A267}" type="pres">
      <dgm:prSet presAssocID="{D5027BA0-5BD1-410B-AC2D-AACC1310408B}" presName="horz1" presStyleCnt="0"/>
      <dgm:spPr/>
    </dgm:pt>
    <dgm:pt modelId="{52FDD84D-BC51-5445-B407-972A5B64B899}" type="pres">
      <dgm:prSet presAssocID="{D5027BA0-5BD1-410B-AC2D-AACC1310408B}" presName="tx1" presStyleLbl="revTx" presStyleIdx="2" presStyleCnt="4"/>
      <dgm:spPr/>
    </dgm:pt>
    <dgm:pt modelId="{5A468F11-BECA-BB4E-AEA0-16B501333573}" type="pres">
      <dgm:prSet presAssocID="{D5027BA0-5BD1-410B-AC2D-AACC1310408B}" presName="vert1" presStyleCnt="0"/>
      <dgm:spPr/>
    </dgm:pt>
    <dgm:pt modelId="{AA391DFD-D36A-014B-B758-31E4B7C044EF}" type="pres">
      <dgm:prSet presAssocID="{95F34079-14BB-403D-89D6-CFC432F371FD}" presName="thickLine" presStyleLbl="alignNode1" presStyleIdx="3" presStyleCnt="4"/>
      <dgm:spPr/>
    </dgm:pt>
    <dgm:pt modelId="{907193E2-4B52-CF49-A5E8-4BECABD10655}" type="pres">
      <dgm:prSet presAssocID="{95F34079-14BB-403D-89D6-CFC432F371FD}" presName="horz1" presStyleCnt="0"/>
      <dgm:spPr/>
    </dgm:pt>
    <dgm:pt modelId="{94695C15-5AC2-4042-975D-38823562B936}" type="pres">
      <dgm:prSet presAssocID="{95F34079-14BB-403D-89D6-CFC432F371FD}" presName="tx1" presStyleLbl="revTx" presStyleIdx="3" presStyleCnt="4"/>
      <dgm:spPr/>
    </dgm:pt>
    <dgm:pt modelId="{7ACE1519-2375-0845-B2F7-DC0195175B03}" type="pres">
      <dgm:prSet presAssocID="{95F34079-14BB-403D-89D6-CFC432F371FD}" presName="vert1" presStyleCnt="0"/>
      <dgm:spPr/>
    </dgm:pt>
  </dgm:ptLst>
  <dgm:cxnLst>
    <dgm:cxn modelId="{49F4C404-34B7-BC40-9B20-E846D6FE7B6F}" type="presOf" srcId="{95F34079-14BB-403D-89D6-CFC432F371FD}" destId="{94695C15-5AC2-4042-975D-38823562B936}" srcOrd="0" destOrd="0" presId="urn:microsoft.com/office/officeart/2008/layout/LinedList"/>
    <dgm:cxn modelId="{8D6F330F-BBE0-4490-9647-17F3B477356A}" srcId="{194E6032-F33D-48CE-A4A6-7C3DD97E3CF7}" destId="{95F34079-14BB-403D-89D6-CFC432F371FD}" srcOrd="3" destOrd="0" parTransId="{3C19824D-FC19-43F9-B323-8DFA638EB68D}" sibTransId="{20339A92-51CE-45FF-816A-BC342469E70E}"/>
    <dgm:cxn modelId="{C2535D33-0656-4D03-BBEB-B384DE2032AD}" srcId="{194E6032-F33D-48CE-A4A6-7C3DD97E3CF7}" destId="{D5027BA0-5BD1-410B-AC2D-AACC1310408B}" srcOrd="2" destOrd="0" parTransId="{5690242F-8408-40F8-830F-1AC56B0CDCF0}" sibTransId="{D8EABBDC-B79D-495C-B95A-66B30CAD80C5}"/>
    <dgm:cxn modelId="{23295747-503C-478C-9E94-C1FAADCC7674}" srcId="{194E6032-F33D-48CE-A4A6-7C3DD97E3CF7}" destId="{EE9D66C9-B329-40C5-89DD-0EA320510802}" srcOrd="1" destOrd="0" parTransId="{C9180D64-7733-404D-8F11-0AA5423554A5}" sibTransId="{28E95461-25E3-41D2-834A-0D5CD2DA47D4}"/>
    <dgm:cxn modelId="{CDA65848-24DE-1246-A6A8-CE920155BD0E}" type="presOf" srcId="{EE9D66C9-B329-40C5-89DD-0EA320510802}" destId="{12ADC5F8-A570-3F49-A390-F1835D26EA7D}" srcOrd="0" destOrd="0" presId="urn:microsoft.com/office/officeart/2008/layout/LinedList"/>
    <dgm:cxn modelId="{32AFC550-BC79-974B-9E02-7E03B97AA1D5}" type="presOf" srcId="{194E6032-F33D-48CE-A4A6-7C3DD97E3CF7}" destId="{0A9ED76A-4349-204E-B6D2-F6AFFBD05DF5}" srcOrd="0" destOrd="0" presId="urn:microsoft.com/office/officeart/2008/layout/LinedList"/>
    <dgm:cxn modelId="{539D4B93-E365-4A7F-A2C5-D3845855138D}" srcId="{194E6032-F33D-48CE-A4A6-7C3DD97E3CF7}" destId="{10803625-829D-4B99-8899-DB023C11DAE4}" srcOrd="0" destOrd="0" parTransId="{77FFA377-D341-4A60-8A00-602791DD58F7}" sibTransId="{39998FFA-ED94-463F-9655-8BFBCB78BFC3}"/>
    <dgm:cxn modelId="{43B600AD-2F4D-7842-862B-04D4418142D0}" type="presOf" srcId="{10803625-829D-4B99-8899-DB023C11DAE4}" destId="{67BA19E3-DD4E-B74A-B13E-0A535D597624}" srcOrd="0" destOrd="0" presId="urn:microsoft.com/office/officeart/2008/layout/LinedList"/>
    <dgm:cxn modelId="{513E29B5-2773-9A44-B299-573240409756}" type="presOf" srcId="{D5027BA0-5BD1-410B-AC2D-AACC1310408B}" destId="{52FDD84D-BC51-5445-B407-972A5B64B899}" srcOrd="0" destOrd="0" presId="urn:microsoft.com/office/officeart/2008/layout/LinedList"/>
    <dgm:cxn modelId="{4F97E1F7-2131-C84C-BAE4-33D0E411D28D}" type="presParOf" srcId="{0A9ED76A-4349-204E-B6D2-F6AFFBD05DF5}" destId="{867844AC-14BF-B14A-8524-347C1F6A0245}" srcOrd="0" destOrd="0" presId="urn:microsoft.com/office/officeart/2008/layout/LinedList"/>
    <dgm:cxn modelId="{46916837-C5DB-7C4D-9EBD-C50090FEF9A9}" type="presParOf" srcId="{0A9ED76A-4349-204E-B6D2-F6AFFBD05DF5}" destId="{C64776E7-2C65-DB44-A82F-C956D2CBC86A}" srcOrd="1" destOrd="0" presId="urn:microsoft.com/office/officeart/2008/layout/LinedList"/>
    <dgm:cxn modelId="{2868D47D-3696-4744-91B3-5D99D2AFD9B7}" type="presParOf" srcId="{C64776E7-2C65-DB44-A82F-C956D2CBC86A}" destId="{67BA19E3-DD4E-B74A-B13E-0A535D597624}" srcOrd="0" destOrd="0" presId="urn:microsoft.com/office/officeart/2008/layout/LinedList"/>
    <dgm:cxn modelId="{E23308A4-03B9-5948-AAC4-147B431B3117}" type="presParOf" srcId="{C64776E7-2C65-DB44-A82F-C956D2CBC86A}" destId="{FFFBCFE5-98AC-2A40-9BF5-0A089640D788}" srcOrd="1" destOrd="0" presId="urn:microsoft.com/office/officeart/2008/layout/LinedList"/>
    <dgm:cxn modelId="{EF7977CC-0E4A-5F47-9401-EFD67984291E}" type="presParOf" srcId="{0A9ED76A-4349-204E-B6D2-F6AFFBD05DF5}" destId="{B29D7543-232E-B24E-A5C8-10FE41F98C87}" srcOrd="2" destOrd="0" presId="urn:microsoft.com/office/officeart/2008/layout/LinedList"/>
    <dgm:cxn modelId="{5F0385C9-EE65-2545-883A-58866C452A41}" type="presParOf" srcId="{0A9ED76A-4349-204E-B6D2-F6AFFBD05DF5}" destId="{88F25950-18EF-D749-B06D-F95CE379C3E9}" srcOrd="3" destOrd="0" presId="urn:microsoft.com/office/officeart/2008/layout/LinedList"/>
    <dgm:cxn modelId="{0ACE5F2C-675F-4D46-B594-17348F9B6192}" type="presParOf" srcId="{88F25950-18EF-D749-B06D-F95CE379C3E9}" destId="{12ADC5F8-A570-3F49-A390-F1835D26EA7D}" srcOrd="0" destOrd="0" presId="urn:microsoft.com/office/officeart/2008/layout/LinedList"/>
    <dgm:cxn modelId="{253B3D8A-F71B-BB48-A298-C91249685889}" type="presParOf" srcId="{88F25950-18EF-D749-B06D-F95CE379C3E9}" destId="{7A10FCFB-87B5-0B42-BE09-E378937F024E}" srcOrd="1" destOrd="0" presId="urn:microsoft.com/office/officeart/2008/layout/LinedList"/>
    <dgm:cxn modelId="{9E8D0150-7EA4-5046-8448-42E41993E690}" type="presParOf" srcId="{0A9ED76A-4349-204E-B6D2-F6AFFBD05DF5}" destId="{9BC44105-7B44-CB44-BC0F-E55DCB5017DB}" srcOrd="4" destOrd="0" presId="urn:microsoft.com/office/officeart/2008/layout/LinedList"/>
    <dgm:cxn modelId="{1663E0BC-731D-1A48-8B98-D0C33C08BD07}" type="presParOf" srcId="{0A9ED76A-4349-204E-B6D2-F6AFFBD05DF5}" destId="{591DBC84-AC9F-0D4B-A200-85D06D23A267}" srcOrd="5" destOrd="0" presId="urn:microsoft.com/office/officeart/2008/layout/LinedList"/>
    <dgm:cxn modelId="{D9FA2538-9D18-B048-A318-31FB834CCE90}" type="presParOf" srcId="{591DBC84-AC9F-0D4B-A200-85D06D23A267}" destId="{52FDD84D-BC51-5445-B407-972A5B64B899}" srcOrd="0" destOrd="0" presId="urn:microsoft.com/office/officeart/2008/layout/LinedList"/>
    <dgm:cxn modelId="{55F08744-FA67-DA4D-81BE-E7B0F3499795}" type="presParOf" srcId="{591DBC84-AC9F-0D4B-A200-85D06D23A267}" destId="{5A468F11-BECA-BB4E-AEA0-16B501333573}" srcOrd="1" destOrd="0" presId="urn:microsoft.com/office/officeart/2008/layout/LinedList"/>
    <dgm:cxn modelId="{4830CC24-F110-D84B-9976-9D8EFF1EA1AA}" type="presParOf" srcId="{0A9ED76A-4349-204E-B6D2-F6AFFBD05DF5}" destId="{AA391DFD-D36A-014B-B758-31E4B7C044EF}" srcOrd="6" destOrd="0" presId="urn:microsoft.com/office/officeart/2008/layout/LinedList"/>
    <dgm:cxn modelId="{CF777D68-4F07-3D44-9FC8-03C994BB836A}" type="presParOf" srcId="{0A9ED76A-4349-204E-B6D2-F6AFFBD05DF5}" destId="{907193E2-4B52-CF49-A5E8-4BECABD10655}" srcOrd="7" destOrd="0" presId="urn:microsoft.com/office/officeart/2008/layout/LinedList"/>
    <dgm:cxn modelId="{B8CF6D51-FAFD-1443-897E-331E766CE31B}" type="presParOf" srcId="{907193E2-4B52-CF49-A5E8-4BECABD10655}" destId="{94695C15-5AC2-4042-975D-38823562B936}" srcOrd="0" destOrd="0" presId="urn:microsoft.com/office/officeart/2008/layout/LinedList"/>
    <dgm:cxn modelId="{76C720C6-E95A-3644-916A-08B2EC7979EA}" type="presParOf" srcId="{907193E2-4B52-CF49-A5E8-4BECABD10655}" destId="{7ACE1519-2375-0845-B2F7-DC0195175B0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70837A-5B02-4335-86DB-9C3CF2A1B036}"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0B0F83C-9B01-46CF-85ED-C821DEE26510}">
      <dgm:prSet/>
      <dgm:spPr/>
      <dgm:t>
        <a:bodyPr/>
        <a:lstStyle/>
        <a:p>
          <a:pPr>
            <a:defRPr cap="all"/>
          </a:pPr>
          <a:r>
            <a:rPr lang="en-US"/>
            <a:t>Posters</a:t>
          </a:r>
        </a:p>
      </dgm:t>
    </dgm:pt>
    <dgm:pt modelId="{EB3BB7EC-36CE-4D42-A14E-C2A70FACCA65}" type="parTrans" cxnId="{5AEB8D9E-08A2-4B23-BED9-8F6E1951CE51}">
      <dgm:prSet/>
      <dgm:spPr/>
      <dgm:t>
        <a:bodyPr/>
        <a:lstStyle/>
        <a:p>
          <a:endParaRPr lang="en-US"/>
        </a:p>
      </dgm:t>
    </dgm:pt>
    <dgm:pt modelId="{6985F734-9B48-4FC9-86E4-D7F1C6CAEAF1}" type="sibTrans" cxnId="{5AEB8D9E-08A2-4B23-BED9-8F6E1951CE51}">
      <dgm:prSet/>
      <dgm:spPr/>
      <dgm:t>
        <a:bodyPr/>
        <a:lstStyle/>
        <a:p>
          <a:endParaRPr lang="en-US"/>
        </a:p>
      </dgm:t>
    </dgm:pt>
    <dgm:pt modelId="{58E97552-619D-48B7-91DF-A7853326B565}">
      <dgm:prSet/>
      <dgm:spPr/>
      <dgm:t>
        <a:bodyPr/>
        <a:lstStyle/>
        <a:p>
          <a:pPr>
            <a:defRPr cap="all"/>
          </a:pPr>
          <a:r>
            <a:rPr lang="en-US"/>
            <a:t>Physicians/ Nurse Practitioners</a:t>
          </a:r>
        </a:p>
      </dgm:t>
    </dgm:pt>
    <dgm:pt modelId="{919A96BB-2AEF-4218-A216-F75F2DE03DE3}" type="parTrans" cxnId="{F5F22D32-DC53-469A-BC98-C68C75BC77E8}">
      <dgm:prSet/>
      <dgm:spPr/>
      <dgm:t>
        <a:bodyPr/>
        <a:lstStyle/>
        <a:p>
          <a:endParaRPr lang="en-US"/>
        </a:p>
      </dgm:t>
    </dgm:pt>
    <dgm:pt modelId="{56FA01BE-FCBA-446C-B202-F73A428317BB}" type="sibTrans" cxnId="{F5F22D32-DC53-469A-BC98-C68C75BC77E8}">
      <dgm:prSet/>
      <dgm:spPr/>
      <dgm:t>
        <a:bodyPr/>
        <a:lstStyle/>
        <a:p>
          <a:endParaRPr lang="en-US"/>
        </a:p>
      </dgm:t>
    </dgm:pt>
    <dgm:pt modelId="{160656F9-64E0-4C49-9433-21EE10737655}">
      <dgm:prSet/>
      <dgm:spPr/>
      <dgm:t>
        <a:bodyPr/>
        <a:lstStyle/>
        <a:p>
          <a:pPr>
            <a:defRPr cap="all"/>
          </a:pPr>
          <a:r>
            <a:rPr lang="en-US"/>
            <a:t>Media</a:t>
          </a:r>
        </a:p>
      </dgm:t>
    </dgm:pt>
    <dgm:pt modelId="{6330E17B-39F1-46D3-AD30-C8C26DC84133}" type="parTrans" cxnId="{73B5AE66-03E9-4B15-AA88-E8FEC555BA1A}">
      <dgm:prSet/>
      <dgm:spPr/>
      <dgm:t>
        <a:bodyPr/>
        <a:lstStyle/>
        <a:p>
          <a:endParaRPr lang="en-US"/>
        </a:p>
      </dgm:t>
    </dgm:pt>
    <dgm:pt modelId="{A23AF774-A3FD-44EA-8BB2-679BBEF2E3F4}" type="sibTrans" cxnId="{73B5AE66-03E9-4B15-AA88-E8FEC555BA1A}">
      <dgm:prSet/>
      <dgm:spPr/>
      <dgm:t>
        <a:bodyPr/>
        <a:lstStyle/>
        <a:p>
          <a:endParaRPr lang="en-US"/>
        </a:p>
      </dgm:t>
    </dgm:pt>
    <dgm:pt modelId="{8D7868BD-1EC2-4252-89C9-5C9F27C610F8}">
      <dgm:prSet/>
      <dgm:spPr/>
      <dgm:t>
        <a:bodyPr/>
        <a:lstStyle/>
        <a:p>
          <a:pPr>
            <a:defRPr cap="all"/>
          </a:pPr>
          <a:r>
            <a:rPr lang="en-US"/>
            <a:t>Snowball Sampling</a:t>
          </a:r>
        </a:p>
      </dgm:t>
    </dgm:pt>
    <dgm:pt modelId="{5A44A460-47F0-4C1B-80FA-E25108FF15BB}" type="parTrans" cxnId="{54E5C389-61A9-4319-A13C-1DD62E247D21}">
      <dgm:prSet/>
      <dgm:spPr/>
      <dgm:t>
        <a:bodyPr/>
        <a:lstStyle/>
        <a:p>
          <a:endParaRPr lang="en-US"/>
        </a:p>
      </dgm:t>
    </dgm:pt>
    <dgm:pt modelId="{704AFEAD-DD31-4EE8-A64A-0BCD2179D300}" type="sibTrans" cxnId="{54E5C389-61A9-4319-A13C-1DD62E247D21}">
      <dgm:prSet/>
      <dgm:spPr/>
      <dgm:t>
        <a:bodyPr/>
        <a:lstStyle/>
        <a:p>
          <a:endParaRPr lang="en-US"/>
        </a:p>
      </dgm:t>
    </dgm:pt>
    <dgm:pt modelId="{2E48DF1B-426F-41F1-8951-52AC7C1CCD00}" type="pres">
      <dgm:prSet presAssocID="{D570837A-5B02-4335-86DB-9C3CF2A1B036}" presName="root" presStyleCnt="0">
        <dgm:presLayoutVars>
          <dgm:dir/>
          <dgm:resizeHandles val="exact"/>
        </dgm:presLayoutVars>
      </dgm:prSet>
      <dgm:spPr/>
    </dgm:pt>
    <dgm:pt modelId="{1E2E9B41-8008-4774-965C-12F5AC854B82}" type="pres">
      <dgm:prSet presAssocID="{50B0F83C-9B01-46CF-85ED-C821DEE26510}" presName="compNode" presStyleCnt="0"/>
      <dgm:spPr/>
    </dgm:pt>
    <dgm:pt modelId="{8EDB5BD2-D1A8-4941-8E10-1D8AC7049ADE}" type="pres">
      <dgm:prSet presAssocID="{50B0F83C-9B01-46CF-85ED-C821DEE26510}" presName="iconBgRect" presStyleLbl="bgShp" presStyleIdx="0" presStyleCnt="4"/>
      <dgm:spPr/>
    </dgm:pt>
    <dgm:pt modelId="{2F4E9AE0-8049-48F6-BE79-0762A7592753}" type="pres">
      <dgm:prSet presAssocID="{50B0F83C-9B01-46CF-85ED-C821DEE2651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wspaper"/>
        </a:ext>
      </dgm:extLst>
    </dgm:pt>
    <dgm:pt modelId="{3BE6E883-9507-4358-A0EC-F714CE766996}" type="pres">
      <dgm:prSet presAssocID="{50B0F83C-9B01-46CF-85ED-C821DEE26510}" presName="spaceRect" presStyleCnt="0"/>
      <dgm:spPr/>
    </dgm:pt>
    <dgm:pt modelId="{73E976AD-539C-48A5-9401-5118923AAF57}" type="pres">
      <dgm:prSet presAssocID="{50B0F83C-9B01-46CF-85ED-C821DEE26510}" presName="textRect" presStyleLbl="revTx" presStyleIdx="0" presStyleCnt="4">
        <dgm:presLayoutVars>
          <dgm:chMax val="1"/>
          <dgm:chPref val="1"/>
        </dgm:presLayoutVars>
      </dgm:prSet>
      <dgm:spPr/>
    </dgm:pt>
    <dgm:pt modelId="{77D03030-234C-4222-849E-029490DCC2F4}" type="pres">
      <dgm:prSet presAssocID="{6985F734-9B48-4FC9-86E4-D7F1C6CAEAF1}" presName="sibTrans" presStyleCnt="0"/>
      <dgm:spPr/>
    </dgm:pt>
    <dgm:pt modelId="{3517E080-73E5-48C9-B4F9-547B2AE6580D}" type="pres">
      <dgm:prSet presAssocID="{58E97552-619D-48B7-91DF-A7853326B565}" presName="compNode" presStyleCnt="0"/>
      <dgm:spPr/>
    </dgm:pt>
    <dgm:pt modelId="{634557FE-5110-42D2-8A7B-0A62ECB6976E}" type="pres">
      <dgm:prSet presAssocID="{58E97552-619D-48B7-91DF-A7853326B565}" presName="iconBgRect" presStyleLbl="bgShp" presStyleIdx="1" presStyleCnt="4"/>
      <dgm:spPr/>
    </dgm:pt>
    <dgm:pt modelId="{53995980-EB6D-4F45-ACD2-06566E3BB6B7}" type="pres">
      <dgm:prSet presAssocID="{58E97552-619D-48B7-91DF-A7853326B56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122BF6AB-2504-4C79-996A-CD966E47ED22}" type="pres">
      <dgm:prSet presAssocID="{58E97552-619D-48B7-91DF-A7853326B565}" presName="spaceRect" presStyleCnt="0"/>
      <dgm:spPr/>
    </dgm:pt>
    <dgm:pt modelId="{E438BD86-1FAF-4C55-A427-77522AEAD6E7}" type="pres">
      <dgm:prSet presAssocID="{58E97552-619D-48B7-91DF-A7853326B565}" presName="textRect" presStyleLbl="revTx" presStyleIdx="1" presStyleCnt="4">
        <dgm:presLayoutVars>
          <dgm:chMax val="1"/>
          <dgm:chPref val="1"/>
        </dgm:presLayoutVars>
      </dgm:prSet>
      <dgm:spPr/>
    </dgm:pt>
    <dgm:pt modelId="{7C23D3C7-FACD-4FF7-AB7F-5FB43BA3AA17}" type="pres">
      <dgm:prSet presAssocID="{56FA01BE-FCBA-446C-B202-F73A428317BB}" presName="sibTrans" presStyleCnt="0"/>
      <dgm:spPr/>
    </dgm:pt>
    <dgm:pt modelId="{89DE0FEF-8D9C-4657-BAE5-025D8192EC5D}" type="pres">
      <dgm:prSet presAssocID="{160656F9-64E0-4C49-9433-21EE10737655}" presName="compNode" presStyleCnt="0"/>
      <dgm:spPr/>
    </dgm:pt>
    <dgm:pt modelId="{D549D4D2-9A30-40A6-9858-7D53D51813CB}" type="pres">
      <dgm:prSet presAssocID="{160656F9-64E0-4C49-9433-21EE10737655}" presName="iconBgRect" presStyleLbl="bgShp" presStyleIdx="2" presStyleCnt="4"/>
      <dgm:spPr/>
    </dgm:pt>
    <dgm:pt modelId="{C1B59D6F-D62B-4293-92A6-C46B936910F1}" type="pres">
      <dgm:prSet presAssocID="{160656F9-64E0-4C49-9433-21EE1073765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lay"/>
        </a:ext>
      </dgm:extLst>
    </dgm:pt>
    <dgm:pt modelId="{D80F7B63-60D1-4A9D-89A9-5DAC62F8F547}" type="pres">
      <dgm:prSet presAssocID="{160656F9-64E0-4C49-9433-21EE10737655}" presName="spaceRect" presStyleCnt="0"/>
      <dgm:spPr/>
    </dgm:pt>
    <dgm:pt modelId="{540A4473-4474-4E1C-B2AF-E497324350AC}" type="pres">
      <dgm:prSet presAssocID="{160656F9-64E0-4C49-9433-21EE10737655}" presName="textRect" presStyleLbl="revTx" presStyleIdx="2" presStyleCnt="4">
        <dgm:presLayoutVars>
          <dgm:chMax val="1"/>
          <dgm:chPref val="1"/>
        </dgm:presLayoutVars>
      </dgm:prSet>
      <dgm:spPr/>
    </dgm:pt>
    <dgm:pt modelId="{62E3AB34-4405-41F5-962E-30D389B21CD0}" type="pres">
      <dgm:prSet presAssocID="{A23AF774-A3FD-44EA-8BB2-679BBEF2E3F4}" presName="sibTrans" presStyleCnt="0"/>
      <dgm:spPr/>
    </dgm:pt>
    <dgm:pt modelId="{E65C089D-FF23-4E20-9230-8845BB8755CB}" type="pres">
      <dgm:prSet presAssocID="{8D7868BD-1EC2-4252-89C9-5C9F27C610F8}" presName="compNode" presStyleCnt="0"/>
      <dgm:spPr/>
    </dgm:pt>
    <dgm:pt modelId="{F4C71B8F-2983-4F83-8B1A-4CD8EAD0AA85}" type="pres">
      <dgm:prSet presAssocID="{8D7868BD-1EC2-4252-89C9-5C9F27C610F8}" presName="iconBgRect" presStyleLbl="bgShp" presStyleIdx="3" presStyleCnt="4"/>
      <dgm:spPr/>
    </dgm:pt>
    <dgm:pt modelId="{AB80210F-9A48-479B-A555-956E0CA53B4A}" type="pres">
      <dgm:prSet presAssocID="{8D7868BD-1EC2-4252-89C9-5C9F27C610F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nowflake"/>
        </a:ext>
      </dgm:extLst>
    </dgm:pt>
    <dgm:pt modelId="{1AB33841-B24E-4505-9A8B-06355DEE586A}" type="pres">
      <dgm:prSet presAssocID="{8D7868BD-1EC2-4252-89C9-5C9F27C610F8}" presName="spaceRect" presStyleCnt="0"/>
      <dgm:spPr/>
    </dgm:pt>
    <dgm:pt modelId="{80192F6D-1721-4C4B-AC74-3D88CF3DDF2D}" type="pres">
      <dgm:prSet presAssocID="{8D7868BD-1EC2-4252-89C9-5C9F27C610F8}" presName="textRect" presStyleLbl="revTx" presStyleIdx="3" presStyleCnt="4">
        <dgm:presLayoutVars>
          <dgm:chMax val="1"/>
          <dgm:chPref val="1"/>
        </dgm:presLayoutVars>
      </dgm:prSet>
      <dgm:spPr/>
    </dgm:pt>
  </dgm:ptLst>
  <dgm:cxnLst>
    <dgm:cxn modelId="{A3AB2D2C-445E-4F83-A61E-17A36692D11F}" type="presOf" srcId="{58E97552-619D-48B7-91DF-A7853326B565}" destId="{E438BD86-1FAF-4C55-A427-77522AEAD6E7}" srcOrd="0" destOrd="0" presId="urn:microsoft.com/office/officeart/2018/5/layout/IconCircleLabelList"/>
    <dgm:cxn modelId="{F36E1031-D7CC-4C29-9A8C-890B72B97017}" type="presOf" srcId="{8D7868BD-1EC2-4252-89C9-5C9F27C610F8}" destId="{80192F6D-1721-4C4B-AC74-3D88CF3DDF2D}" srcOrd="0" destOrd="0" presId="urn:microsoft.com/office/officeart/2018/5/layout/IconCircleLabelList"/>
    <dgm:cxn modelId="{F5F22D32-DC53-469A-BC98-C68C75BC77E8}" srcId="{D570837A-5B02-4335-86DB-9C3CF2A1B036}" destId="{58E97552-619D-48B7-91DF-A7853326B565}" srcOrd="1" destOrd="0" parTransId="{919A96BB-2AEF-4218-A216-F75F2DE03DE3}" sibTransId="{56FA01BE-FCBA-446C-B202-F73A428317BB}"/>
    <dgm:cxn modelId="{73B5AE66-03E9-4B15-AA88-E8FEC555BA1A}" srcId="{D570837A-5B02-4335-86DB-9C3CF2A1B036}" destId="{160656F9-64E0-4C49-9433-21EE10737655}" srcOrd="2" destOrd="0" parTransId="{6330E17B-39F1-46D3-AD30-C8C26DC84133}" sibTransId="{A23AF774-A3FD-44EA-8BB2-679BBEF2E3F4}"/>
    <dgm:cxn modelId="{72DED176-BC36-4D4F-8649-1A0ADAA7F938}" type="presOf" srcId="{160656F9-64E0-4C49-9433-21EE10737655}" destId="{540A4473-4474-4E1C-B2AF-E497324350AC}" srcOrd="0" destOrd="0" presId="urn:microsoft.com/office/officeart/2018/5/layout/IconCircleLabelList"/>
    <dgm:cxn modelId="{399F6985-F702-4471-BE13-9D00F5C3BCF5}" type="presOf" srcId="{D570837A-5B02-4335-86DB-9C3CF2A1B036}" destId="{2E48DF1B-426F-41F1-8951-52AC7C1CCD00}" srcOrd="0" destOrd="0" presId="urn:microsoft.com/office/officeart/2018/5/layout/IconCircleLabelList"/>
    <dgm:cxn modelId="{54E5C389-61A9-4319-A13C-1DD62E247D21}" srcId="{D570837A-5B02-4335-86DB-9C3CF2A1B036}" destId="{8D7868BD-1EC2-4252-89C9-5C9F27C610F8}" srcOrd="3" destOrd="0" parTransId="{5A44A460-47F0-4C1B-80FA-E25108FF15BB}" sibTransId="{704AFEAD-DD31-4EE8-A64A-0BCD2179D300}"/>
    <dgm:cxn modelId="{4E3D068D-A982-4F8B-BAB1-260578BBCF32}" type="presOf" srcId="{50B0F83C-9B01-46CF-85ED-C821DEE26510}" destId="{73E976AD-539C-48A5-9401-5118923AAF57}" srcOrd="0" destOrd="0" presId="urn:microsoft.com/office/officeart/2018/5/layout/IconCircleLabelList"/>
    <dgm:cxn modelId="{5AEB8D9E-08A2-4B23-BED9-8F6E1951CE51}" srcId="{D570837A-5B02-4335-86DB-9C3CF2A1B036}" destId="{50B0F83C-9B01-46CF-85ED-C821DEE26510}" srcOrd="0" destOrd="0" parTransId="{EB3BB7EC-36CE-4D42-A14E-C2A70FACCA65}" sibTransId="{6985F734-9B48-4FC9-86E4-D7F1C6CAEAF1}"/>
    <dgm:cxn modelId="{0148B5BB-E77C-4D9E-824E-19F36CC2F3B7}" type="presParOf" srcId="{2E48DF1B-426F-41F1-8951-52AC7C1CCD00}" destId="{1E2E9B41-8008-4774-965C-12F5AC854B82}" srcOrd="0" destOrd="0" presId="urn:microsoft.com/office/officeart/2018/5/layout/IconCircleLabelList"/>
    <dgm:cxn modelId="{4CE71B24-0408-4F1A-B405-372C4DD6853E}" type="presParOf" srcId="{1E2E9B41-8008-4774-965C-12F5AC854B82}" destId="{8EDB5BD2-D1A8-4941-8E10-1D8AC7049ADE}" srcOrd="0" destOrd="0" presId="urn:microsoft.com/office/officeart/2018/5/layout/IconCircleLabelList"/>
    <dgm:cxn modelId="{8B943E03-658C-48F6-A916-7277B60BB832}" type="presParOf" srcId="{1E2E9B41-8008-4774-965C-12F5AC854B82}" destId="{2F4E9AE0-8049-48F6-BE79-0762A7592753}" srcOrd="1" destOrd="0" presId="urn:microsoft.com/office/officeart/2018/5/layout/IconCircleLabelList"/>
    <dgm:cxn modelId="{1F3C0404-EDB1-458D-91FD-BE7B0BE60483}" type="presParOf" srcId="{1E2E9B41-8008-4774-965C-12F5AC854B82}" destId="{3BE6E883-9507-4358-A0EC-F714CE766996}" srcOrd="2" destOrd="0" presId="urn:microsoft.com/office/officeart/2018/5/layout/IconCircleLabelList"/>
    <dgm:cxn modelId="{B6117C23-8ABE-4C08-828F-50D14530D976}" type="presParOf" srcId="{1E2E9B41-8008-4774-965C-12F5AC854B82}" destId="{73E976AD-539C-48A5-9401-5118923AAF57}" srcOrd="3" destOrd="0" presId="urn:microsoft.com/office/officeart/2018/5/layout/IconCircleLabelList"/>
    <dgm:cxn modelId="{FC3C0E93-FD44-4F04-8BD6-B401BB8E79F1}" type="presParOf" srcId="{2E48DF1B-426F-41F1-8951-52AC7C1CCD00}" destId="{77D03030-234C-4222-849E-029490DCC2F4}" srcOrd="1" destOrd="0" presId="urn:microsoft.com/office/officeart/2018/5/layout/IconCircleLabelList"/>
    <dgm:cxn modelId="{148BD87C-73B6-45CB-9939-2F484A8EAE92}" type="presParOf" srcId="{2E48DF1B-426F-41F1-8951-52AC7C1CCD00}" destId="{3517E080-73E5-48C9-B4F9-547B2AE6580D}" srcOrd="2" destOrd="0" presId="urn:microsoft.com/office/officeart/2018/5/layout/IconCircleLabelList"/>
    <dgm:cxn modelId="{50AA814C-2AAC-4CD1-A076-172C0FA1323B}" type="presParOf" srcId="{3517E080-73E5-48C9-B4F9-547B2AE6580D}" destId="{634557FE-5110-42D2-8A7B-0A62ECB6976E}" srcOrd="0" destOrd="0" presId="urn:microsoft.com/office/officeart/2018/5/layout/IconCircleLabelList"/>
    <dgm:cxn modelId="{97C74F79-19A4-4079-AA5A-DB749DBE13F5}" type="presParOf" srcId="{3517E080-73E5-48C9-B4F9-547B2AE6580D}" destId="{53995980-EB6D-4F45-ACD2-06566E3BB6B7}" srcOrd="1" destOrd="0" presId="urn:microsoft.com/office/officeart/2018/5/layout/IconCircleLabelList"/>
    <dgm:cxn modelId="{C7392567-0726-4DFF-A6BB-1648E15EEB6F}" type="presParOf" srcId="{3517E080-73E5-48C9-B4F9-547B2AE6580D}" destId="{122BF6AB-2504-4C79-996A-CD966E47ED22}" srcOrd="2" destOrd="0" presId="urn:microsoft.com/office/officeart/2018/5/layout/IconCircleLabelList"/>
    <dgm:cxn modelId="{4A75CBC3-2064-437D-B01A-645151EAE1B2}" type="presParOf" srcId="{3517E080-73E5-48C9-B4F9-547B2AE6580D}" destId="{E438BD86-1FAF-4C55-A427-77522AEAD6E7}" srcOrd="3" destOrd="0" presId="urn:microsoft.com/office/officeart/2018/5/layout/IconCircleLabelList"/>
    <dgm:cxn modelId="{F236E7AB-B3C5-4031-8A3A-27FD7C845795}" type="presParOf" srcId="{2E48DF1B-426F-41F1-8951-52AC7C1CCD00}" destId="{7C23D3C7-FACD-4FF7-AB7F-5FB43BA3AA17}" srcOrd="3" destOrd="0" presId="urn:microsoft.com/office/officeart/2018/5/layout/IconCircleLabelList"/>
    <dgm:cxn modelId="{0B1AEB08-4849-48EC-80AE-D2454471BDB5}" type="presParOf" srcId="{2E48DF1B-426F-41F1-8951-52AC7C1CCD00}" destId="{89DE0FEF-8D9C-4657-BAE5-025D8192EC5D}" srcOrd="4" destOrd="0" presId="urn:microsoft.com/office/officeart/2018/5/layout/IconCircleLabelList"/>
    <dgm:cxn modelId="{F32F301F-13A5-4A19-97CD-D43A8E48DED1}" type="presParOf" srcId="{89DE0FEF-8D9C-4657-BAE5-025D8192EC5D}" destId="{D549D4D2-9A30-40A6-9858-7D53D51813CB}" srcOrd="0" destOrd="0" presId="urn:microsoft.com/office/officeart/2018/5/layout/IconCircleLabelList"/>
    <dgm:cxn modelId="{705C1EFA-D1EB-4223-B291-0F51C24C5CD3}" type="presParOf" srcId="{89DE0FEF-8D9C-4657-BAE5-025D8192EC5D}" destId="{C1B59D6F-D62B-4293-92A6-C46B936910F1}" srcOrd="1" destOrd="0" presId="urn:microsoft.com/office/officeart/2018/5/layout/IconCircleLabelList"/>
    <dgm:cxn modelId="{3A2578C8-75AA-4264-A486-E103459E819B}" type="presParOf" srcId="{89DE0FEF-8D9C-4657-BAE5-025D8192EC5D}" destId="{D80F7B63-60D1-4A9D-89A9-5DAC62F8F547}" srcOrd="2" destOrd="0" presId="urn:microsoft.com/office/officeart/2018/5/layout/IconCircleLabelList"/>
    <dgm:cxn modelId="{20BD3E09-8753-4A02-AB30-089182BAE12A}" type="presParOf" srcId="{89DE0FEF-8D9C-4657-BAE5-025D8192EC5D}" destId="{540A4473-4474-4E1C-B2AF-E497324350AC}" srcOrd="3" destOrd="0" presId="urn:microsoft.com/office/officeart/2018/5/layout/IconCircleLabelList"/>
    <dgm:cxn modelId="{FE92D603-A569-4873-A622-A8D42FF35D60}" type="presParOf" srcId="{2E48DF1B-426F-41F1-8951-52AC7C1CCD00}" destId="{62E3AB34-4405-41F5-962E-30D389B21CD0}" srcOrd="5" destOrd="0" presId="urn:microsoft.com/office/officeart/2018/5/layout/IconCircleLabelList"/>
    <dgm:cxn modelId="{BED3D409-21B8-4E58-AC27-C080BEDBBCCA}" type="presParOf" srcId="{2E48DF1B-426F-41F1-8951-52AC7C1CCD00}" destId="{E65C089D-FF23-4E20-9230-8845BB8755CB}" srcOrd="6" destOrd="0" presId="urn:microsoft.com/office/officeart/2018/5/layout/IconCircleLabelList"/>
    <dgm:cxn modelId="{C15D6385-7E0A-47A1-B1F6-0F7F2007993F}" type="presParOf" srcId="{E65C089D-FF23-4E20-9230-8845BB8755CB}" destId="{F4C71B8F-2983-4F83-8B1A-4CD8EAD0AA85}" srcOrd="0" destOrd="0" presId="urn:microsoft.com/office/officeart/2018/5/layout/IconCircleLabelList"/>
    <dgm:cxn modelId="{D695586C-48C2-4DCE-8B61-A3E424DE64F8}" type="presParOf" srcId="{E65C089D-FF23-4E20-9230-8845BB8755CB}" destId="{AB80210F-9A48-479B-A555-956E0CA53B4A}" srcOrd="1" destOrd="0" presId="urn:microsoft.com/office/officeart/2018/5/layout/IconCircleLabelList"/>
    <dgm:cxn modelId="{2EDBC280-92D0-4549-B539-27EB88706E9D}" type="presParOf" srcId="{E65C089D-FF23-4E20-9230-8845BB8755CB}" destId="{1AB33841-B24E-4505-9A8B-06355DEE586A}" srcOrd="2" destOrd="0" presId="urn:microsoft.com/office/officeart/2018/5/layout/IconCircleLabelList"/>
    <dgm:cxn modelId="{DB750C1E-067D-432F-9E47-F6C692BA2648}" type="presParOf" srcId="{E65C089D-FF23-4E20-9230-8845BB8755CB}" destId="{80192F6D-1721-4C4B-AC74-3D88CF3DDF2D}"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B57E41-6537-437A-B0CD-3D5499903FFC}"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F0A095D0-32F0-4187-9F71-8E4C26F45E5C}">
      <dgm:prSet/>
      <dgm:spPr/>
      <dgm:t>
        <a:bodyPr/>
        <a:lstStyle/>
        <a:p>
          <a:r>
            <a:rPr lang="en-US"/>
            <a:t>26-35 n=6</a:t>
          </a:r>
        </a:p>
      </dgm:t>
    </dgm:pt>
    <dgm:pt modelId="{E247727C-BE08-4F51-B24B-31A0508AA64A}" type="parTrans" cxnId="{25B9B128-465B-4E10-AE0E-9DD831390EEF}">
      <dgm:prSet/>
      <dgm:spPr/>
      <dgm:t>
        <a:bodyPr/>
        <a:lstStyle/>
        <a:p>
          <a:endParaRPr lang="en-US"/>
        </a:p>
      </dgm:t>
    </dgm:pt>
    <dgm:pt modelId="{9D7833E3-EEDE-402C-A9FB-1E327AA5405A}" type="sibTrans" cxnId="{25B9B128-465B-4E10-AE0E-9DD831390EEF}">
      <dgm:prSet/>
      <dgm:spPr/>
      <dgm:t>
        <a:bodyPr/>
        <a:lstStyle/>
        <a:p>
          <a:endParaRPr lang="en-US"/>
        </a:p>
      </dgm:t>
    </dgm:pt>
    <dgm:pt modelId="{19AF7670-196B-4443-9FD7-5D992584BF8F}">
      <dgm:prSet/>
      <dgm:spPr/>
      <dgm:t>
        <a:bodyPr/>
        <a:lstStyle/>
        <a:p>
          <a:r>
            <a:rPr lang="en-US"/>
            <a:t>36-45 n=9</a:t>
          </a:r>
        </a:p>
      </dgm:t>
    </dgm:pt>
    <dgm:pt modelId="{50A538DF-9E51-4825-B69F-E698277FF623}" type="parTrans" cxnId="{EE3D47C8-F479-495F-B76D-F5273B4F269E}">
      <dgm:prSet/>
      <dgm:spPr/>
      <dgm:t>
        <a:bodyPr/>
        <a:lstStyle/>
        <a:p>
          <a:endParaRPr lang="en-US"/>
        </a:p>
      </dgm:t>
    </dgm:pt>
    <dgm:pt modelId="{3D422AB9-9E58-4270-A209-894774ED9A35}" type="sibTrans" cxnId="{EE3D47C8-F479-495F-B76D-F5273B4F269E}">
      <dgm:prSet/>
      <dgm:spPr/>
      <dgm:t>
        <a:bodyPr/>
        <a:lstStyle/>
        <a:p>
          <a:endParaRPr lang="en-US"/>
        </a:p>
      </dgm:t>
    </dgm:pt>
    <dgm:pt modelId="{69237FB8-16DC-4A50-A7D2-F8124116796A}">
      <dgm:prSet/>
      <dgm:spPr/>
      <dgm:t>
        <a:bodyPr/>
        <a:lstStyle/>
        <a:p>
          <a:r>
            <a:rPr lang="en-US"/>
            <a:t>46-55 n=4</a:t>
          </a:r>
        </a:p>
      </dgm:t>
    </dgm:pt>
    <dgm:pt modelId="{B932F52C-3AE7-4CCB-A809-295DCB585AA3}" type="parTrans" cxnId="{1721AD47-7D36-4791-9741-2CB1FDFDB77E}">
      <dgm:prSet/>
      <dgm:spPr/>
      <dgm:t>
        <a:bodyPr/>
        <a:lstStyle/>
        <a:p>
          <a:endParaRPr lang="en-US"/>
        </a:p>
      </dgm:t>
    </dgm:pt>
    <dgm:pt modelId="{8A78D7B5-29B9-45DB-9632-3B3F494E2B0A}" type="sibTrans" cxnId="{1721AD47-7D36-4791-9741-2CB1FDFDB77E}">
      <dgm:prSet/>
      <dgm:spPr/>
      <dgm:t>
        <a:bodyPr/>
        <a:lstStyle/>
        <a:p>
          <a:endParaRPr lang="en-US"/>
        </a:p>
      </dgm:t>
    </dgm:pt>
    <dgm:pt modelId="{A5977293-4B23-498A-9142-52E2DA5C6FA7}">
      <dgm:prSet/>
      <dgm:spPr/>
      <dgm:t>
        <a:bodyPr/>
        <a:lstStyle/>
        <a:p>
          <a:r>
            <a:rPr lang="en-US"/>
            <a:t>55 plus n= 7</a:t>
          </a:r>
        </a:p>
      </dgm:t>
    </dgm:pt>
    <dgm:pt modelId="{B38E56F9-2D8A-4890-B724-69843B3D012A}" type="parTrans" cxnId="{2B7F1AE3-E971-4282-A87A-AA4469CA16BF}">
      <dgm:prSet/>
      <dgm:spPr/>
      <dgm:t>
        <a:bodyPr/>
        <a:lstStyle/>
        <a:p>
          <a:endParaRPr lang="en-US"/>
        </a:p>
      </dgm:t>
    </dgm:pt>
    <dgm:pt modelId="{A88387EB-0D99-4099-8DEC-923A5A66D69B}" type="sibTrans" cxnId="{2B7F1AE3-E971-4282-A87A-AA4469CA16BF}">
      <dgm:prSet/>
      <dgm:spPr/>
      <dgm:t>
        <a:bodyPr/>
        <a:lstStyle/>
        <a:p>
          <a:endParaRPr lang="en-US"/>
        </a:p>
      </dgm:t>
    </dgm:pt>
    <dgm:pt modelId="{63200EDD-E707-C84A-9589-C16748D56E81}" type="pres">
      <dgm:prSet presAssocID="{72B57E41-6537-437A-B0CD-3D5499903FFC}" presName="vert0" presStyleCnt="0">
        <dgm:presLayoutVars>
          <dgm:dir/>
          <dgm:animOne val="branch"/>
          <dgm:animLvl val="lvl"/>
        </dgm:presLayoutVars>
      </dgm:prSet>
      <dgm:spPr/>
    </dgm:pt>
    <dgm:pt modelId="{8BF0A6E8-C562-FB49-89C1-FCEEF28AB1FD}" type="pres">
      <dgm:prSet presAssocID="{F0A095D0-32F0-4187-9F71-8E4C26F45E5C}" presName="thickLine" presStyleLbl="alignNode1" presStyleIdx="0" presStyleCnt="4"/>
      <dgm:spPr/>
    </dgm:pt>
    <dgm:pt modelId="{68C89A0F-032A-8E41-A07B-94BA499EFAFD}" type="pres">
      <dgm:prSet presAssocID="{F0A095D0-32F0-4187-9F71-8E4C26F45E5C}" presName="horz1" presStyleCnt="0"/>
      <dgm:spPr/>
    </dgm:pt>
    <dgm:pt modelId="{CCFDA8DF-B9AD-8E42-8FED-DF7E75552166}" type="pres">
      <dgm:prSet presAssocID="{F0A095D0-32F0-4187-9F71-8E4C26F45E5C}" presName="tx1" presStyleLbl="revTx" presStyleIdx="0" presStyleCnt="4"/>
      <dgm:spPr/>
    </dgm:pt>
    <dgm:pt modelId="{5DA8A150-217A-2640-A9DB-11F776780FB2}" type="pres">
      <dgm:prSet presAssocID="{F0A095D0-32F0-4187-9F71-8E4C26F45E5C}" presName="vert1" presStyleCnt="0"/>
      <dgm:spPr/>
    </dgm:pt>
    <dgm:pt modelId="{8C51AD37-68E4-8242-AE3D-79279F0751B6}" type="pres">
      <dgm:prSet presAssocID="{19AF7670-196B-4443-9FD7-5D992584BF8F}" presName="thickLine" presStyleLbl="alignNode1" presStyleIdx="1" presStyleCnt="4"/>
      <dgm:spPr/>
    </dgm:pt>
    <dgm:pt modelId="{44D46DE7-E8F6-EE40-BBE4-4C872E63F90D}" type="pres">
      <dgm:prSet presAssocID="{19AF7670-196B-4443-9FD7-5D992584BF8F}" presName="horz1" presStyleCnt="0"/>
      <dgm:spPr/>
    </dgm:pt>
    <dgm:pt modelId="{27ECAD1A-EFDA-B34B-9CD0-F1B0CB24C449}" type="pres">
      <dgm:prSet presAssocID="{19AF7670-196B-4443-9FD7-5D992584BF8F}" presName="tx1" presStyleLbl="revTx" presStyleIdx="1" presStyleCnt="4"/>
      <dgm:spPr/>
    </dgm:pt>
    <dgm:pt modelId="{66DA340D-533A-D04B-B604-D2ED7279100E}" type="pres">
      <dgm:prSet presAssocID="{19AF7670-196B-4443-9FD7-5D992584BF8F}" presName="vert1" presStyleCnt="0"/>
      <dgm:spPr/>
    </dgm:pt>
    <dgm:pt modelId="{FE65BBA6-737B-734E-BC25-5EF73CE58112}" type="pres">
      <dgm:prSet presAssocID="{69237FB8-16DC-4A50-A7D2-F8124116796A}" presName="thickLine" presStyleLbl="alignNode1" presStyleIdx="2" presStyleCnt="4"/>
      <dgm:spPr/>
    </dgm:pt>
    <dgm:pt modelId="{6C70F5D8-4A73-5A49-AA11-93348BF1C410}" type="pres">
      <dgm:prSet presAssocID="{69237FB8-16DC-4A50-A7D2-F8124116796A}" presName="horz1" presStyleCnt="0"/>
      <dgm:spPr/>
    </dgm:pt>
    <dgm:pt modelId="{780F1B08-3A4E-3844-A7C1-3C39A4B85916}" type="pres">
      <dgm:prSet presAssocID="{69237FB8-16DC-4A50-A7D2-F8124116796A}" presName="tx1" presStyleLbl="revTx" presStyleIdx="2" presStyleCnt="4"/>
      <dgm:spPr/>
    </dgm:pt>
    <dgm:pt modelId="{D065BD2C-A384-4C4D-B3AD-4A59FDEC5A4B}" type="pres">
      <dgm:prSet presAssocID="{69237FB8-16DC-4A50-A7D2-F8124116796A}" presName="vert1" presStyleCnt="0"/>
      <dgm:spPr/>
    </dgm:pt>
    <dgm:pt modelId="{DD54ECA9-7245-B845-AAC5-E7A3E97CF89D}" type="pres">
      <dgm:prSet presAssocID="{A5977293-4B23-498A-9142-52E2DA5C6FA7}" presName="thickLine" presStyleLbl="alignNode1" presStyleIdx="3" presStyleCnt="4"/>
      <dgm:spPr/>
    </dgm:pt>
    <dgm:pt modelId="{67571044-AE91-C447-8D4A-22F4F36F679F}" type="pres">
      <dgm:prSet presAssocID="{A5977293-4B23-498A-9142-52E2DA5C6FA7}" presName="horz1" presStyleCnt="0"/>
      <dgm:spPr/>
    </dgm:pt>
    <dgm:pt modelId="{8ADD7FCD-3683-AC45-AB9D-D16479921547}" type="pres">
      <dgm:prSet presAssocID="{A5977293-4B23-498A-9142-52E2DA5C6FA7}" presName="tx1" presStyleLbl="revTx" presStyleIdx="3" presStyleCnt="4"/>
      <dgm:spPr/>
    </dgm:pt>
    <dgm:pt modelId="{4E4685E0-0414-BC43-BA85-3982E9331ADD}" type="pres">
      <dgm:prSet presAssocID="{A5977293-4B23-498A-9142-52E2DA5C6FA7}" presName="vert1" presStyleCnt="0"/>
      <dgm:spPr/>
    </dgm:pt>
  </dgm:ptLst>
  <dgm:cxnLst>
    <dgm:cxn modelId="{25B9B128-465B-4E10-AE0E-9DD831390EEF}" srcId="{72B57E41-6537-437A-B0CD-3D5499903FFC}" destId="{F0A095D0-32F0-4187-9F71-8E4C26F45E5C}" srcOrd="0" destOrd="0" parTransId="{E247727C-BE08-4F51-B24B-31A0508AA64A}" sibTransId="{9D7833E3-EEDE-402C-A9FB-1E327AA5405A}"/>
    <dgm:cxn modelId="{1721AD47-7D36-4791-9741-2CB1FDFDB77E}" srcId="{72B57E41-6537-437A-B0CD-3D5499903FFC}" destId="{69237FB8-16DC-4A50-A7D2-F8124116796A}" srcOrd="2" destOrd="0" parTransId="{B932F52C-3AE7-4CCB-A809-295DCB585AA3}" sibTransId="{8A78D7B5-29B9-45DB-9632-3B3F494E2B0A}"/>
    <dgm:cxn modelId="{94B8A386-A949-8343-99D3-C21AD79D3B9A}" type="presOf" srcId="{19AF7670-196B-4443-9FD7-5D992584BF8F}" destId="{27ECAD1A-EFDA-B34B-9CD0-F1B0CB24C449}" srcOrd="0" destOrd="0" presId="urn:microsoft.com/office/officeart/2008/layout/LinedList"/>
    <dgm:cxn modelId="{B0BA2187-6CC5-3B40-9EDE-571F75C60894}" type="presOf" srcId="{72B57E41-6537-437A-B0CD-3D5499903FFC}" destId="{63200EDD-E707-C84A-9589-C16748D56E81}" srcOrd="0" destOrd="0" presId="urn:microsoft.com/office/officeart/2008/layout/LinedList"/>
    <dgm:cxn modelId="{EE3D47C8-F479-495F-B76D-F5273B4F269E}" srcId="{72B57E41-6537-437A-B0CD-3D5499903FFC}" destId="{19AF7670-196B-4443-9FD7-5D992584BF8F}" srcOrd="1" destOrd="0" parTransId="{50A538DF-9E51-4825-B69F-E698277FF623}" sibTransId="{3D422AB9-9E58-4270-A209-894774ED9A35}"/>
    <dgm:cxn modelId="{720C61D9-D693-BC44-AC09-B41202C13B83}" type="presOf" srcId="{69237FB8-16DC-4A50-A7D2-F8124116796A}" destId="{780F1B08-3A4E-3844-A7C1-3C39A4B85916}" srcOrd="0" destOrd="0" presId="urn:microsoft.com/office/officeart/2008/layout/LinedList"/>
    <dgm:cxn modelId="{2B7F1AE3-E971-4282-A87A-AA4469CA16BF}" srcId="{72B57E41-6537-437A-B0CD-3D5499903FFC}" destId="{A5977293-4B23-498A-9142-52E2DA5C6FA7}" srcOrd="3" destOrd="0" parTransId="{B38E56F9-2D8A-4890-B724-69843B3D012A}" sibTransId="{A88387EB-0D99-4099-8DEC-923A5A66D69B}"/>
    <dgm:cxn modelId="{8FE2FDE5-836E-5746-A2B8-2080475C1689}" type="presOf" srcId="{A5977293-4B23-498A-9142-52E2DA5C6FA7}" destId="{8ADD7FCD-3683-AC45-AB9D-D16479921547}" srcOrd="0" destOrd="0" presId="urn:microsoft.com/office/officeart/2008/layout/LinedList"/>
    <dgm:cxn modelId="{A9A250F6-053E-3C4A-8596-724A6925ED34}" type="presOf" srcId="{F0A095D0-32F0-4187-9F71-8E4C26F45E5C}" destId="{CCFDA8DF-B9AD-8E42-8FED-DF7E75552166}" srcOrd="0" destOrd="0" presId="urn:microsoft.com/office/officeart/2008/layout/LinedList"/>
    <dgm:cxn modelId="{29B10B33-B4C6-644E-9F1D-28A7DABB3277}" type="presParOf" srcId="{63200EDD-E707-C84A-9589-C16748D56E81}" destId="{8BF0A6E8-C562-FB49-89C1-FCEEF28AB1FD}" srcOrd="0" destOrd="0" presId="urn:microsoft.com/office/officeart/2008/layout/LinedList"/>
    <dgm:cxn modelId="{41B77D75-CB2B-6043-B9DC-9FFCE5282890}" type="presParOf" srcId="{63200EDD-E707-C84A-9589-C16748D56E81}" destId="{68C89A0F-032A-8E41-A07B-94BA499EFAFD}" srcOrd="1" destOrd="0" presId="urn:microsoft.com/office/officeart/2008/layout/LinedList"/>
    <dgm:cxn modelId="{BDE26BC3-7A85-4F47-9660-63EFC52D0A26}" type="presParOf" srcId="{68C89A0F-032A-8E41-A07B-94BA499EFAFD}" destId="{CCFDA8DF-B9AD-8E42-8FED-DF7E75552166}" srcOrd="0" destOrd="0" presId="urn:microsoft.com/office/officeart/2008/layout/LinedList"/>
    <dgm:cxn modelId="{4D443E9E-6DB6-4549-BC04-7182FD9EF46E}" type="presParOf" srcId="{68C89A0F-032A-8E41-A07B-94BA499EFAFD}" destId="{5DA8A150-217A-2640-A9DB-11F776780FB2}" srcOrd="1" destOrd="0" presId="urn:microsoft.com/office/officeart/2008/layout/LinedList"/>
    <dgm:cxn modelId="{E55DC4FA-310A-4E40-9A22-BDBAA171D9DF}" type="presParOf" srcId="{63200EDD-E707-C84A-9589-C16748D56E81}" destId="{8C51AD37-68E4-8242-AE3D-79279F0751B6}" srcOrd="2" destOrd="0" presId="urn:microsoft.com/office/officeart/2008/layout/LinedList"/>
    <dgm:cxn modelId="{71E3DF86-E664-8C4E-8BCD-CC46E7ED7E6D}" type="presParOf" srcId="{63200EDD-E707-C84A-9589-C16748D56E81}" destId="{44D46DE7-E8F6-EE40-BBE4-4C872E63F90D}" srcOrd="3" destOrd="0" presId="urn:microsoft.com/office/officeart/2008/layout/LinedList"/>
    <dgm:cxn modelId="{54145742-23F7-E74C-A142-D15CD8FCB6D7}" type="presParOf" srcId="{44D46DE7-E8F6-EE40-BBE4-4C872E63F90D}" destId="{27ECAD1A-EFDA-B34B-9CD0-F1B0CB24C449}" srcOrd="0" destOrd="0" presId="urn:microsoft.com/office/officeart/2008/layout/LinedList"/>
    <dgm:cxn modelId="{BDD41735-49E7-FD40-A873-C8E69571DEAA}" type="presParOf" srcId="{44D46DE7-E8F6-EE40-BBE4-4C872E63F90D}" destId="{66DA340D-533A-D04B-B604-D2ED7279100E}" srcOrd="1" destOrd="0" presId="urn:microsoft.com/office/officeart/2008/layout/LinedList"/>
    <dgm:cxn modelId="{840CCAFA-7CDA-3841-B97F-17D9B0663DDC}" type="presParOf" srcId="{63200EDD-E707-C84A-9589-C16748D56E81}" destId="{FE65BBA6-737B-734E-BC25-5EF73CE58112}" srcOrd="4" destOrd="0" presId="urn:microsoft.com/office/officeart/2008/layout/LinedList"/>
    <dgm:cxn modelId="{85B6D503-B6CD-8C4A-8DE3-CE76C03A15A9}" type="presParOf" srcId="{63200EDD-E707-C84A-9589-C16748D56E81}" destId="{6C70F5D8-4A73-5A49-AA11-93348BF1C410}" srcOrd="5" destOrd="0" presId="urn:microsoft.com/office/officeart/2008/layout/LinedList"/>
    <dgm:cxn modelId="{FDD971F1-A826-3844-BE4D-CA83527CE4D0}" type="presParOf" srcId="{6C70F5D8-4A73-5A49-AA11-93348BF1C410}" destId="{780F1B08-3A4E-3844-A7C1-3C39A4B85916}" srcOrd="0" destOrd="0" presId="urn:microsoft.com/office/officeart/2008/layout/LinedList"/>
    <dgm:cxn modelId="{4A05EF61-5778-484A-854B-6334EC26CB97}" type="presParOf" srcId="{6C70F5D8-4A73-5A49-AA11-93348BF1C410}" destId="{D065BD2C-A384-4C4D-B3AD-4A59FDEC5A4B}" srcOrd="1" destOrd="0" presId="urn:microsoft.com/office/officeart/2008/layout/LinedList"/>
    <dgm:cxn modelId="{B5C741D6-81E6-BD47-84F9-DC6705977575}" type="presParOf" srcId="{63200EDD-E707-C84A-9589-C16748D56E81}" destId="{DD54ECA9-7245-B845-AAC5-E7A3E97CF89D}" srcOrd="6" destOrd="0" presId="urn:microsoft.com/office/officeart/2008/layout/LinedList"/>
    <dgm:cxn modelId="{8B184364-28DF-A74D-A84C-BF0A479C1ED2}" type="presParOf" srcId="{63200EDD-E707-C84A-9589-C16748D56E81}" destId="{67571044-AE91-C447-8D4A-22F4F36F679F}" srcOrd="7" destOrd="0" presId="urn:microsoft.com/office/officeart/2008/layout/LinedList"/>
    <dgm:cxn modelId="{2718EC76-1B94-E542-BB6C-2EAB77F737E8}" type="presParOf" srcId="{67571044-AE91-C447-8D4A-22F4F36F679F}" destId="{8ADD7FCD-3683-AC45-AB9D-D16479921547}" srcOrd="0" destOrd="0" presId="urn:microsoft.com/office/officeart/2008/layout/LinedList"/>
    <dgm:cxn modelId="{E85A4CC7-A940-564C-9D33-125F73D4BF4A}" type="presParOf" srcId="{67571044-AE91-C447-8D4A-22F4F36F679F}" destId="{4E4685E0-0414-BC43-BA85-3982E9331AD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55E020-552F-4172-B6F4-9F6D70619C40}"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1724AEF0-3854-420D-83C9-E68F91BC2EC3}">
      <dgm:prSet/>
      <dgm:spPr/>
      <dgm:t>
        <a:bodyPr/>
        <a:lstStyle/>
        <a:p>
          <a:pPr>
            <a:lnSpc>
              <a:spcPct val="100000"/>
            </a:lnSpc>
          </a:pPr>
          <a:r>
            <a:rPr lang="en-US"/>
            <a:t>Semi-structured interviews </a:t>
          </a:r>
        </a:p>
      </dgm:t>
    </dgm:pt>
    <dgm:pt modelId="{6BF0DDFB-F779-43DB-B975-66A89D7F6510}" type="parTrans" cxnId="{CF231463-58A7-408F-BBF4-31A00856BF77}">
      <dgm:prSet/>
      <dgm:spPr/>
      <dgm:t>
        <a:bodyPr/>
        <a:lstStyle/>
        <a:p>
          <a:endParaRPr lang="en-US"/>
        </a:p>
      </dgm:t>
    </dgm:pt>
    <dgm:pt modelId="{4CCB53A3-E8CF-49B6-A9EE-BE31101FBADB}" type="sibTrans" cxnId="{CF231463-58A7-408F-BBF4-31A00856BF77}">
      <dgm:prSet/>
      <dgm:spPr/>
      <dgm:t>
        <a:bodyPr/>
        <a:lstStyle/>
        <a:p>
          <a:endParaRPr lang="en-US"/>
        </a:p>
      </dgm:t>
    </dgm:pt>
    <dgm:pt modelId="{0DD2631D-8D6C-4709-86E9-9B95B0A4F67E}">
      <dgm:prSet/>
      <dgm:spPr/>
      <dgm:t>
        <a:bodyPr/>
        <a:lstStyle/>
        <a:p>
          <a:pPr>
            <a:lnSpc>
              <a:spcPct val="100000"/>
            </a:lnSpc>
          </a:pPr>
          <a:r>
            <a:rPr lang="en-US"/>
            <a:t>Constant Comparative Method</a:t>
          </a:r>
        </a:p>
      </dgm:t>
    </dgm:pt>
    <dgm:pt modelId="{538CC5D3-8997-44C2-9809-38F8A2E542FB}" type="parTrans" cxnId="{53DEFFF3-508D-477E-8FE5-46826B3FA324}">
      <dgm:prSet/>
      <dgm:spPr/>
      <dgm:t>
        <a:bodyPr/>
        <a:lstStyle/>
        <a:p>
          <a:endParaRPr lang="en-US"/>
        </a:p>
      </dgm:t>
    </dgm:pt>
    <dgm:pt modelId="{39F1CC02-CE16-4C7B-8CD0-2B94BE692396}" type="sibTrans" cxnId="{53DEFFF3-508D-477E-8FE5-46826B3FA324}">
      <dgm:prSet/>
      <dgm:spPr/>
      <dgm:t>
        <a:bodyPr/>
        <a:lstStyle/>
        <a:p>
          <a:endParaRPr lang="en-US"/>
        </a:p>
      </dgm:t>
    </dgm:pt>
    <dgm:pt modelId="{4A4E39DB-DDF2-4ED7-B0BE-6957060614C8}">
      <dgm:prSet/>
      <dgm:spPr/>
      <dgm:t>
        <a:bodyPr/>
        <a:lstStyle/>
        <a:p>
          <a:pPr>
            <a:lnSpc>
              <a:spcPct val="100000"/>
            </a:lnSpc>
          </a:pPr>
          <a:r>
            <a:rPr lang="en-US"/>
            <a:t>Substantive and Theoretical Coding</a:t>
          </a:r>
        </a:p>
      </dgm:t>
    </dgm:pt>
    <dgm:pt modelId="{801205B0-3130-4AD1-947F-0A455A4F6E30}" type="parTrans" cxnId="{10D50D5C-0C92-4174-A6B2-7B6D458790B8}">
      <dgm:prSet/>
      <dgm:spPr/>
      <dgm:t>
        <a:bodyPr/>
        <a:lstStyle/>
        <a:p>
          <a:endParaRPr lang="en-US"/>
        </a:p>
      </dgm:t>
    </dgm:pt>
    <dgm:pt modelId="{C6213B19-47C0-4232-9937-FC20EBD2F7A1}" type="sibTrans" cxnId="{10D50D5C-0C92-4174-A6B2-7B6D458790B8}">
      <dgm:prSet/>
      <dgm:spPr/>
      <dgm:t>
        <a:bodyPr/>
        <a:lstStyle/>
        <a:p>
          <a:endParaRPr lang="en-US"/>
        </a:p>
      </dgm:t>
    </dgm:pt>
    <dgm:pt modelId="{DAA76820-5B32-4D2B-9459-F0BE2A610C96}" type="pres">
      <dgm:prSet presAssocID="{6155E020-552F-4172-B6F4-9F6D70619C40}" presName="root" presStyleCnt="0">
        <dgm:presLayoutVars>
          <dgm:dir/>
          <dgm:resizeHandles val="exact"/>
        </dgm:presLayoutVars>
      </dgm:prSet>
      <dgm:spPr/>
    </dgm:pt>
    <dgm:pt modelId="{1D465833-9885-4E31-B638-35C85C2B794E}" type="pres">
      <dgm:prSet presAssocID="{1724AEF0-3854-420D-83C9-E68F91BC2EC3}" presName="compNode" presStyleCnt="0"/>
      <dgm:spPr/>
    </dgm:pt>
    <dgm:pt modelId="{50089900-F4E1-4787-AA82-BD1516FBDFCD}" type="pres">
      <dgm:prSet presAssocID="{1724AEF0-3854-420D-83C9-E68F91BC2EC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CD6A1F59-E118-4BD8-9FA3-8C705B3390B6}" type="pres">
      <dgm:prSet presAssocID="{1724AEF0-3854-420D-83C9-E68F91BC2EC3}" presName="spaceRect" presStyleCnt="0"/>
      <dgm:spPr/>
    </dgm:pt>
    <dgm:pt modelId="{CA0FA67B-CB56-453E-B131-87861D3A546C}" type="pres">
      <dgm:prSet presAssocID="{1724AEF0-3854-420D-83C9-E68F91BC2EC3}" presName="textRect" presStyleLbl="revTx" presStyleIdx="0" presStyleCnt="3">
        <dgm:presLayoutVars>
          <dgm:chMax val="1"/>
          <dgm:chPref val="1"/>
        </dgm:presLayoutVars>
      </dgm:prSet>
      <dgm:spPr/>
    </dgm:pt>
    <dgm:pt modelId="{35D4AB7D-D5B2-49DD-AD2A-CA32013D831F}" type="pres">
      <dgm:prSet presAssocID="{4CCB53A3-E8CF-49B6-A9EE-BE31101FBADB}" presName="sibTrans" presStyleCnt="0"/>
      <dgm:spPr/>
    </dgm:pt>
    <dgm:pt modelId="{974374F1-44D3-45A9-9856-46A0F0F3D068}" type="pres">
      <dgm:prSet presAssocID="{0DD2631D-8D6C-4709-86E9-9B95B0A4F67E}" presName="compNode" presStyleCnt="0"/>
      <dgm:spPr/>
    </dgm:pt>
    <dgm:pt modelId="{713852F3-29CC-41C4-B204-80CAB7D3D040}" type="pres">
      <dgm:prSet presAssocID="{0DD2631D-8D6C-4709-86E9-9B95B0A4F67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ADFC6981-F8A7-484F-8A16-84BBB432FC6D}" type="pres">
      <dgm:prSet presAssocID="{0DD2631D-8D6C-4709-86E9-9B95B0A4F67E}" presName="spaceRect" presStyleCnt="0"/>
      <dgm:spPr/>
    </dgm:pt>
    <dgm:pt modelId="{BC5D4FC7-9870-4A31-85B1-440F5C4845F2}" type="pres">
      <dgm:prSet presAssocID="{0DD2631D-8D6C-4709-86E9-9B95B0A4F67E}" presName="textRect" presStyleLbl="revTx" presStyleIdx="1" presStyleCnt="3">
        <dgm:presLayoutVars>
          <dgm:chMax val="1"/>
          <dgm:chPref val="1"/>
        </dgm:presLayoutVars>
      </dgm:prSet>
      <dgm:spPr/>
    </dgm:pt>
    <dgm:pt modelId="{69D7A417-4D78-4449-81DB-8F7ACF7EACE6}" type="pres">
      <dgm:prSet presAssocID="{39F1CC02-CE16-4C7B-8CD0-2B94BE692396}" presName="sibTrans" presStyleCnt="0"/>
      <dgm:spPr/>
    </dgm:pt>
    <dgm:pt modelId="{F0391AF5-5513-45B4-ABD3-87B972185973}" type="pres">
      <dgm:prSet presAssocID="{4A4E39DB-DDF2-4ED7-B0BE-6957060614C8}" presName="compNode" presStyleCnt="0"/>
      <dgm:spPr/>
    </dgm:pt>
    <dgm:pt modelId="{7337758E-3CCD-4EF7-9865-B39F450736EA}" type="pres">
      <dgm:prSet presAssocID="{4A4E39DB-DDF2-4ED7-B0BE-6957060614C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DC0E93ED-73B6-428D-AD19-FC31DA9FF06E}" type="pres">
      <dgm:prSet presAssocID="{4A4E39DB-DDF2-4ED7-B0BE-6957060614C8}" presName="spaceRect" presStyleCnt="0"/>
      <dgm:spPr/>
    </dgm:pt>
    <dgm:pt modelId="{A2253EAE-0F60-400E-A305-F2DFFC90C14C}" type="pres">
      <dgm:prSet presAssocID="{4A4E39DB-DDF2-4ED7-B0BE-6957060614C8}" presName="textRect" presStyleLbl="revTx" presStyleIdx="2" presStyleCnt="3">
        <dgm:presLayoutVars>
          <dgm:chMax val="1"/>
          <dgm:chPref val="1"/>
        </dgm:presLayoutVars>
      </dgm:prSet>
      <dgm:spPr/>
    </dgm:pt>
  </dgm:ptLst>
  <dgm:cxnLst>
    <dgm:cxn modelId="{C1FC913A-C65A-7C47-9815-D221C72C2053}" type="presOf" srcId="{6155E020-552F-4172-B6F4-9F6D70619C40}" destId="{DAA76820-5B32-4D2B-9459-F0BE2A610C96}" srcOrd="0" destOrd="0" presId="urn:microsoft.com/office/officeart/2018/2/layout/IconLabelList"/>
    <dgm:cxn modelId="{10D50D5C-0C92-4174-A6B2-7B6D458790B8}" srcId="{6155E020-552F-4172-B6F4-9F6D70619C40}" destId="{4A4E39DB-DDF2-4ED7-B0BE-6957060614C8}" srcOrd="2" destOrd="0" parTransId="{801205B0-3130-4AD1-947F-0A455A4F6E30}" sibTransId="{C6213B19-47C0-4232-9937-FC20EBD2F7A1}"/>
    <dgm:cxn modelId="{CF231463-58A7-408F-BBF4-31A00856BF77}" srcId="{6155E020-552F-4172-B6F4-9F6D70619C40}" destId="{1724AEF0-3854-420D-83C9-E68F91BC2EC3}" srcOrd="0" destOrd="0" parTransId="{6BF0DDFB-F779-43DB-B975-66A89D7F6510}" sibTransId="{4CCB53A3-E8CF-49B6-A9EE-BE31101FBADB}"/>
    <dgm:cxn modelId="{D4528178-0EE3-2B41-95AB-CB246255958F}" type="presOf" srcId="{0DD2631D-8D6C-4709-86E9-9B95B0A4F67E}" destId="{BC5D4FC7-9870-4A31-85B1-440F5C4845F2}" srcOrd="0" destOrd="0" presId="urn:microsoft.com/office/officeart/2018/2/layout/IconLabelList"/>
    <dgm:cxn modelId="{7E7B9180-8CF2-374F-A67C-96032906E80D}" type="presOf" srcId="{4A4E39DB-DDF2-4ED7-B0BE-6957060614C8}" destId="{A2253EAE-0F60-400E-A305-F2DFFC90C14C}" srcOrd="0" destOrd="0" presId="urn:microsoft.com/office/officeart/2018/2/layout/IconLabelList"/>
    <dgm:cxn modelId="{46B244AE-57CD-F947-8022-060F8AD66E81}" type="presOf" srcId="{1724AEF0-3854-420D-83C9-E68F91BC2EC3}" destId="{CA0FA67B-CB56-453E-B131-87861D3A546C}" srcOrd="0" destOrd="0" presId="urn:microsoft.com/office/officeart/2018/2/layout/IconLabelList"/>
    <dgm:cxn modelId="{53DEFFF3-508D-477E-8FE5-46826B3FA324}" srcId="{6155E020-552F-4172-B6F4-9F6D70619C40}" destId="{0DD2631D-8D6C-4709-86E9-9B95B0A4F67E}" srcOrd="1" destOrd="0" parTransId="{538CC5D3-8997-44C2-9809-38F8A2E542FB}" sibTransId="{39F1CC02-CE16-4C7B-8CD0-2B94BE692396}"/>
    <dgm:cxn modelId="{ABE431AB-17E9-3842-B552-CDC07EFF57A0}" type="presParOf" srcId="{DAA76820-5B32-4D2B-9459-F0BE2A610C96}" destId="{1D465833-9885-4E31-B638-35C85C2B794E}" srcOrd="0" destOrd="0" presId="urn:microsoft.com/office/officeart/2018/2/layout/IconLabelList"/>
    <dgm:cxn modelId="{5E1BBBE9-41B3-ED46-A973-93B8C8469DD8}" type="presParOf" srcId="{1D465833-9885-4E31-B638-35C85C2B794E}" destId="{50089900-F4E1-4787-AA82-BD1516FBDFCD}" srcOrd="0" destOrd="0" presId="urn:microsoft.com/office/officeart/2018/2/layout/IconLabelList"/>
    <dgm:cxn modelId="{D720BDC7-4C8F-D048-AED5-6B54CD74173F}" type="presParOf" srcId="{1D465833-9885-4E31-B638-35C85C2B794E}" destId="{CD6A1F59-E118-4BD8-9FA3-8C705B3390B6}" srcOrd="1" destOrd="0" presId="urn:microsoft.com/office/officeart/2018/2/layout/IconLabelList"/>
    <dgm:cxn modelId="{D91E7106-63A2-D140-A4A9-3A7F260FFB53}" type="presParOf" srcId="{1D465833-9885-4E31-B638-35C85C2B794E}" destId="{CA0FA67B-CB56-453E-B131-87861D3A546C}" srcOrd="2" destOrd="0" presId="urn:microsoft.com/office/officeart/2018/2/layout/IconLabelList"/>
    <dgm:cxn modelId="{FDFBA240-BBF2-E343-B991-FA0030703CED}" type="presParOf" srcId="{DAA76820-5B32-4D2B-9459-F0BE2A610C96}" destId="{35D4AB7D-D5B2-49DD-AD2A-CA32013D831F}" srcOrd="1" destOrd="0" presId="urn:microsoft.com/office/officeart/2018/2/layout/IconLabelList"/>
    <dgm:cxn modelId="{75E7C14E-9B22-C74C-B29A-28C8E8050EC4}" type="presParOf" srcId="{DAA76820-5B32-4D2B-9459-F0BE2A610C96}" destId="{974374F1-44D3-45A9-9856-46A0F0F3D068}" srcOrd="2" destOrd="0" presId="urn:microsoft.com/office/officeart/2018/2/layout/IconLabelList"/>
    <dgm:cxn modelId="{BE361A62-54CC-154E-BCE9-92562F1D8316}" type="presParOf" srcId="{974374F1-44D3-45A9-9856-46A0F0F3D068}" destId="{713852F3-29CC-41C4-B204-80CAB7D3D040}" srcOrd="0" destOrd="0" presId="urn:microsoft.com/office/officeart/2018/2/layout/IconLabelList"/>
    <dgm:cxn modelId="{76960C61-BD25-0E46-ADAB-8B75EE2B8770}" type="presParOf" srcId="{974374F1-44D3-45A9-9856-46A0F0F3D068}" destId="{ADFC6981-F8A7-484F-8A16-84BBB432FC6D}" srcOrd="1" destOrd="0" presId="urn:microsoft.com/office/officeart/2018/2/layout/IconLabelList"/>
    <dgm:cxn modelId="{A8903703-DE9B-3743-B829-F73239CBAD89}" type="presParOf" srcId="{974374F1-44D3-45A9-9856-46A0F0F3D068}" destId="{BC5D4FC7-9870-4A31-85B1-440F5C4845F2}" srcOrd="2" destOrd="0" presId="urn:microsoft.com/office/officeart/2018/2/layout/IconLabelList"/>
    <dgm:cxn modelId="{B6CAE2F9-1421-D84A-8291-A1610D27DE77}" type="presParOf" srcId="{DAA76820-5B32-4D2B-9459-F0BE2A610C96}" destId="{69D7A417-4D78-4449-81DB-8F7ACF7EACE6}" srcOrd="3" destOrd="0" presId="urn:microsoft.com/office/officeart/2018/2/layout/IconLabelList"/>
    <dgm:cxn modelId="{6EFD1E65-AE50-044A-BD09-5C9016768994}" type="presParOf" srcId="{DAA76820-5B32-4D2B-9459-F0BE2A610C96}" destId="{F0391AF5-5513-45B4-ABD3-87B972185973}" srcOrd="4" destOrd="0" presId="urn:microsoft.com/office/officeart/2018/2/layout/IconLabelList"/>
    <dgm:cxn modelId="{8B021999-6138-F640-A9D4-D6774B7A7F7E}" type="presParOf" srcId="{F0391AF5-5513-45B4-ABD3-87B972185973}" destId="{7337758E-3CCD-4EF7-9865-B39F450736EA}" srcOrd="0" destOrd="0" presId="urn:microsoft.com/office/officeart/2018/2/layout/IconLabelList"/>
    <dgm:cxn modelId="{90AF37A4-7175-CC40-BA2E-7004560AC7DC}" type="presParOf" srcId="{F0391AF5-5513-45B4-ABD3-87B972185973}" destId="{DC0E93ED-73B6-428D-AD19-FC31DA9FF06E}" srcOrd="1" destOrd="0" presId="urn:microsoft.com/office/officeart/2018/2/layout/IconLabelList"/>
    <dgm:cxn modelId="{0DDBF03E-193A-7649-8C19-9DE5ED7EF91F}" type="presParOf" srcId="{F0391AF5-5513-45B4-ABD3-87B972185973}" destId="{A2253EAE-0F60-400E-A305-F2DFFC90C14C}"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C287DE8-8A81-40A1-BA5C-C27F8B8AC5D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AA931831-A74C-464C-9722-C009FDC4649A}">
      <dgm:prSet/>
      <dgm:spPr/>
      <dgm:t>
        <a:bodyPr/>
        <a:lstStyle/>
        <a:p>
          <a:r>
            <a:rPr lang="en-US" dirty="0"/>
            <a:t>In person</a:t>
          </a:r>
        </a:p>
      </dgm:t>
    </dgm:pt>
    <dgm:pt modelId="{A9C0A581-AEA3-4095-B54D-CAF24E08388D}" type="parTrans" cxnId="{9BC039DD-E9BE-4188-AE0B-82CAA671695A}">
      <dgm:prSet/>
      <dgm:spPr/>
      <dgm:t>
        <a:bodyPr/>
        <a:lstStyle/>
        <a:p>
          <a:endParaRPr lang="en-US"/>
        </a:p>
      </dgm:t>
    </dgm:pt>
    <dgm:pt modelId="{D61C1EE4-A1FC-4547-9693-024B3876DE8E}" type="sibTrans" cxnId="{9BC039DD-E9BE-4188-AE0B-82CAA671695A}">
      <dgm:prSet/>
      <dgm:spPr/>
      <dgm:t>
        <a:bodyPr/>
        <a:lstStyle/>
        <a:p>
          <a:endParaRPr lang="en-US"/>
        </a:p>
      </dgm:t>
    </dgm:pt>
    <dgm:pt modelId="{8AC74621-A23D-4856-94A9-51105CAFE370}">
      <dgm:prSet/>
      <dgm:spPr/>
      <dgm:t>
        <a:bodyPr/>
        <a:lstStyle/>
        <a:p>
          <a:r>
            <a:rPr lang="en-US"/>
            <a:t>Webex</a:t>
          </a:r>
        </a:p>
      </dgm:t>
    </dgm:pt>
    <dgm:pt modelId="{ABE67ADA-E6C7-4EC2-87FF-A6B03F8F7F08}" type="parTrans" cxnId="{21E45514-0224-4D1F-9B61-214874DF6A5B}">
      <dgm:prSet/>
      <dgm:spPr/>
      <dgm:t>
        <a:bodyPr/>
        <a:lstStyle/>
        <a:p>
          <a:endParaRPr lang="en-US"/>
        </a:p>
      </dgm:t>
    </dgm:pt>
    <dgm:pt modelId="{5C2E0B98-5AE4-47A7-B458-13BA4590D5DE}" type="sibTrans" cxnId="{21E45514-0224-4D1F-9B61-214874DF6A5B}">
      <dgm:prSet/>
      <dgm:spPr/>
      <dgm:t>
        <a:bodyPr/>
        <a:lstStyle/>
        <a:p>
          <a:endParaRPr lang="en-US"/>
        </a:p>
      </dgm:t>
    </dgm:pt>
    <dgm:pt modelId="{C4920A59-8DA1-4354-8A44-7600DF186ED7}">
      <dgm:prSet/>
      <dgm:spPr/>
      <dgm:t>
        <a:bodyPr/>
        <a:lstStyle/>
        <a:p>
          <a:r>
            <a:rPr lang="en-US"/>
            <a:t>Over the phone</a:t>
          </a:r>
        </a:p>
      </dgm:t>
    </dgm:pt>
    <dgm:pt modelId="{6E81E9A4-57FF-4EBE-B151-2E0D8858EB94}" type="parTrans" cxnId="{5401C114-D801-4A43-876D-7DE87B6521A3}">
      <dgm:prSet/>
      <dgm:spPr/>
      <dgm:t>
        <a:bodyPr/>
        <a:lstStyle/>
        <a:p>
          <a:endParaRPr lang="en-US"/>
        </a:p>
      </dgm:t>
    </dgm:pt>
    <dgm:pt modelId="{A13C0707-6516-4B1F-A2F7-FEAB154C5314}" type="sibTrans" cxnId="{5401C114-D801-4A43-876D-7DE87B6521A3}">
      <dgm:prSet/>
      <dgm:spPr/>
      <dgm:t>
        <a:bodyPr/>
        <a:lstStyle/>
        <a:p>
          <a:endParaRPr lang="en-US"/>
        </a:p>
      </dgm:t>
    </dgm:pt>
    <dgm:pt modelId="{8A2059FE-22F0-7544-82AF-41A3C0B00473}" type="pres">
      <dgm:prSet presAssocID="{BC287DE8-8A81-40A1-BA5C-C27F8B8AC5D5}" presName="vert0" presStyleCnt="0">
        <dgm:presLayoutVars>
          <dgm:dir/>
          <dgm:animOne val="branch"/>
          <dgm:animLvl val="lvl"/>
        </dgm:presLayoutVars>
      </dgm:prSet>
      <dgm:spPr/>
    </dgm:pt>
    <dgm:pt modelId="{2FDCEAF7-C0DD-F943-9804-F103D2F3180E}" type="pres">
      <dgm:prSet presAssocID="{AA931831-A74C-464C-9722-C009FDC4649A}" presName="thickLine" presStyleLbl="alignNode1" presStyleIdx="0" presStyleCnt="3"/>
      <dgm:spPr/>
    </dgm:pt>
    <dgm:pt modelId="{B161FAF9-9D2E-1B44-A075-C9B3D5A60095}" type="pres">
      <dgm:prSet presAssocID="{AA931831-A74C-464C-9722-C009FDC4649A}" presName="horz1" presStyleCnt="0"/>
      <dgm:spPr/>
    </dgm:pt>
    <dgm:pt modelId="{9413CD1B-D586-C64D-A501-62389D9A65BA}" type="pres">
      <dgm:prSet presAssocID="{AA931831-A74C-464C-9722-C009FDC4649A}" presName="tx1" presStyleLbl="revTx" presStyleIdx="0" presStyleCnt="3"/>
      <dgm:spPr/>
    </dgm:pt>
    <dgm:pt modelId="{DF5F663A-9FF8-B94A-ADED-69B198B8EC6F}" type="pres">
      <dgm:prSet presAssocID="{AA931831-A74C-464C-9722-C009FDC4649A}" presName="vert1" presStyleCnt="0"/>
      <dgm:spPr/>
    </dgm:pt>
    <dgm:pt modelId="{F69DDF63-08A1-E14F-B96A-5DA3B54FBD62}" type="pres">
      <dgm:prSet presAssocID="{8AC74621-A23D-4856-94A9-51105CAFE370}" presName="thickLine" presStyleLbl="alignNode1" presStyleIdx="1" presStyleCnt="3"/>
      <dgm:spPr/>
    </dgm:pt>
    <dgm:pt modelId="{F73C20DF-FC23-E141-8085-BBF0EE405C37}" type="pres">
      <dgm:prSet presAssocID="{8AC74621-A23D-4856-94A9-51105CAFE370}" presName="horz1" presStyleCnt="0"/>
      <dgm:spPr/>
    </dgm:pt>
    <dgm:pt modelId="{11A5A9B3-1101-9E4A-9D71-6780133D3EF0}" type="pres">
      <dgm:prSet presAssocID="{8AC74621-A23D-4856-94A9-51105CAFE370}" presName="tx1" presStyleLbl="revTx" presStyleIdx="1" presStyleCnt="3"/>
      <dgm:spPr/>
    </dgm:pt>
    <dgm:pt modelId="{3E54AAFA-E9E7-ED4E-98F9-137231054921}" type="pres">
      <dgm:prSet presAssocID="{8AC74621-A23D-4856-94A9-51105CAFE370}" presName="vert1" presStyleCnt="0"/>
      <dgm:spPr/>
    </dgm:pt>
    <dgm:pt modelId="{95097BD7-F597-704F-991D-F6FD9E02DE23}" type="pres">
      <dgm:prSet presAssocID="{C4920A59-8DA1-4354-8A44-7600DF186ED7}" presName="thickLine" presStyleLbl="alignNode1" presStyleIdx="2" presStyleCnt="3"/>
      <dgm:spPr/>
    </dgm:pt>
    <dgm:pt modelId="{D05A9058-2E90-CD4B-9DF2-0D37A865BD53}" type="pres">
      <dgm:prSet presAssocID="{C4920A59-8DA1-4354-8A44-7600DF186ED7}" presName="horz1" presStyleCnt="0"/>
      <dgm:spPr/>
    </dgm:pt>
    <dgm:pt modelId="{A28592B6-5DDB-2849-9EE2-F79C6B450159}" type="pres">
      <dgm:prSet presAssocID="{C4920A59-8DA1-4354-8A44-7600DF186ED7}" presName="tx1" presStyleLbl="revTx" presStyleIdx="2" presStyleCnt="3"/>
      <dgm:spPr/>
    </dgm:pt>
    <dgm:pt modelId="{77DB339D-24D9-794F-8DCB-AD44F1C4865C}" type="pres">
      <dgm:prSet presAssocID="{C4920A59-8DA1-4354-8A44-7600DF186ED7}" presName="vert1" presStyleCnt="0"/>
      <dgm:spPr/>
    </dgm:pt>
  </dgm:ptLst>
  <dgm:cxnLst>
    <dgm:cxn modelId="{8A3B4801-456C-6D42-8885-C1C3A84AF5D7}" type="presOf" srcId="{8AC74621-A23D-4856-94A9-51105CAFE370}" destId="{11A5A9B3-1101-9E4A-9D71-6780133D3EF0}" srcOrd="0" destOrd="0" presId="urn:microsoft.com/office/officeart/2008/layout/LinedList"/>
    <dgm:cxn modelId="{21E45514-0224-4D1F-9B61-214874DF6A5B}" srcId="{BC287DE8-8A81-40A1-BA5C-C27F8B8AC5D5}" destId="{8AC74621-A23D-4856-94A9-51105CAFE370}" srcOrd="1" destOrd="0" parTransId="{ABE67ADA-E6C7-4EC2-87FF-A6B03F8F7F08}" sibTransId="{5C2E0B98-5AE4-47A7-B458-13BA4590D5DE}"/>
    <dgm:cxn modelId="{5401C114-D801-4A43-876D-7DE87B6521A3}" srcId="{BC287DE8-8A81-40A1-BA5C-C27F8B8AC5D5}" destId="{C4920A59-8DA1-4354-8A44-7600DF186ED7}" srcOrd="2" destOrd="0" parTransId="{6E81E9A4-57FF-4EBE-B151-2E0D8858EB94}" sibTransId="{A13C0707-6516-4B1F-A2F7-FEAB154C5314}"/>
    <dgm:cxn modelId="{8DCF1640-A121-5649-B31E-7A981012D949}" type="presOf" srcId="{C4920A59-8DA1-4354-8A44-7600DF186ED7}" destId="{A28592B6-5DDB-2849-9EE2-F79C6B450159}" srcOrd="0" destOrd="0" presId="urn:microsoft.com/office/officeart/2008/layout/LinedList"/>
    <dgm:cxn modelId="{9BC039DD-E9BE-4188-AE0B-82CAA671695A}" srcId="{BC287DE8-8A81-40A1-BA5C-C27F8B8AC5D5}" destId="{AA931831-A74C-464C-9722-C009FDC4649A}" srcOrd="0" destOrd="0" parTransId="{A9C0A581-AEA3-4095-B54D-CAF24E08388D}" sibTransId="{D61C1EE4-A1FC-4547-9693-024B3876DE8E}"/>
    <dgm:cxn modelId="{6E4EA2E1-33C1-0943-ABED-C0330277BC0D}" type="presOf" srcId="{AA931831-A74C-464C-9722-C009FDC4649A}" destId="{9413CD1B-D586-C64D-A501-62389D9A65BA}" srcOrd="0" destOrd="0" presId="urn:microsoft.com/office/officeart/2008/layout/LinedList"/>
    <dgm:cxn modelId="{D13469F2-E7E6-EF41-9B9D-724E97F57139}" type="presOf" srcId="{BC287DE8-8A81-40A1-BA5C-C27F8B8AC5D5}" destId="{8A2059FE-22F0-7544-82AF-41A3C0B00473}" srcOrd="0" destOrd="0" presId="urn:microsoft.com/office/officeart/2008/layout/LinedList"/>
    <dgm:cxn modelId="{188AB026-EA7D-854D-BD90-67D153D79C83}" type="presParOf" srcId="{8A2059FE-22F0-7544-82AF-41A3C0B00473}" destId="{2FDCEAF7-C0DD-F943-9804-F103D2F3180E}" srcOrd="0" destOrd="0" presId="urn:microsoft.com/office/officeart/2008/layout/LinedList"/>
    <dgm:cxn modelId="{3BEA01AA-C840-2049-97A0-28ED716C2BE6}" type="presParOf" srcId="{8A2059FE-22F0-7544-82AF-41A3C0B00473}" destId="{B161FAF9-9D2E-1B44-A075-C9B3D5A60095}" srcOrd="1" destOrd="0" presId="urn:microsoft.com/office/officeart/2008/layout/LinedList"/>
    <dgm:cxn modelId="{12651A1E-6546-C14B-A02B-D1BE71315731}" type="presParOf" srcId="{B161FAF9-9D2E-1B44-A075-C9B3D5A60095}" destId="{9413CD1B-D586-C64D-A501-62389D9A65BA}" srcOrd="0" destOrd="0" presId="urn:microsoft.com/office/officeart/2008/layout/LinedList"/>
    <dgm:cxn modelId="{5300EACE-6AD4-D040-91BC-55BF634DE454}" type="presParOf" srcId="{B161FAF9-9D2E-1B44-A075-C9B3D5A60095}" destId="{DF5F663A-9FF8-B94A-ADED-69B198B8EC6F}" srcOrd="1" destOrd="0" presId="urn:microsoft.com/office/officeart/2008/layout/LinedList"/>
    <dgm:cxn modelId="{EF916ACB-B620-9849-9B7E-4995877B0725}" type="presParOf" srcId="{8A2059FE-22F0-7544-82AF-41A3C0B00473}" destId="{F69DDF63-08A1-E14F-B96A-5DA3B54FBD62}" srcOrd="2" destOrd="0" presId="urn:microsoft.com/office/officeart/2008/layout/LinedList"/>
    <dgm:cxn modelId="{9225E1C0-CB28-7B46-93DE-BB124ADBBC40}" type="presParOf" srcId="{8A2059FE-22F0-7544-82AF-41A3C0B00473}" destId="{F73C20DF-FC23-E141-8085-BBF0EE405C37}" srcOrd="3" destOrd="0" presId="urn:microsoft.com/office/officeart/2008/layout/LinedList"/>
    <dgm:cxn modelId="{7DAFA1C4-78B9-9449-8A40-0E0875001FF1}" type="presParOf" srcId="{F73C20DF-FC23-E141-8085-BBF0EE405C37}" destId="{11A5A9B3-1101-9E4A-9D71-6780133D3EF0}" srcOrd="0" destOrd="0" presId="urn:microsoft.com/office/officeart/2008/layout/LinedList"/>
    <dgm:cxn modelId="{37F5B62B-0333-3F40-8DB6-3A5FD651A450}" type="presParOf" srcId="{F73C20DF-FC23-E141-8085-BBF0EE405C37}" destId="{3E54AAFA-E9E7-ED4E-98F9-137231054921}" srcOrd="1" destOrd="0" presId="urn:microsoft.com/office/officeart/2008/layout/LinedList"/>
    <dgm:cxn modelId="{0DEF8371-9374-DE4F-88DE-7A3622487442}" type="presParOf" srcId="{8A2059FE-22F0-7544-82AF-41A3C0B00473}" destId="{95097BD7-F597-704F-991D-F6FD9E02DE23}" srcOrd="4" destOrd="0" presId="urn:microsoft.com/office/officeart/2008/layout/LinedList"/>
    <dgm:cxn modelId="{14FBE198-8901-AB49-B476-1780FC681709}" type="presParOf" srcId="{8A2059FE-22F0-7544-82AF-41A3C0B00473}" destId="{D05A9058-2E90-CD4B-9DF2-0D37A865BD53}" srcOrd="5" destOrd="0" presId="urn:microsoft.com/office/officeart/2008/layout/LinedList"/>
    <dgm:cxn modelId="{7FBE9BA0-8AD3-EA48-AD9A-197BE896BFB0}" type="presParOf" srcId="{D05A9058-2E90-CD4B-9DF2-0D37A865BD53}" destId="{A28592B6-5DDB-2849-9EE2-F79C6B450159}" srcOrd="0" destOrd="0" presId="urn:microsoft.com/office/officeart/2008/layout/LinedList"/>
    <dgm:cxn modelId="{181D9DB0-672B-F54C-84A7-55598250119C}" type="presParOf" srcId="{D05A9058-2E90-CD4B-9DF2-0D37A865BD53}" destId="{77DB339D-24D9-794F-8DCB-AD44F1C4865C}"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7AD8FC6-7522-9E46-A2C2-08C0F0A1AF57}" type="doc">
      <dgm:prSet loTypeId="urn:microsoft.com/office/officeart/2005/8/layout/process1" loCatId="process" qsTypeId="urn:microsoft.com/office/officeart/2005/8/quickstyle/simple1" qsCatId="simple" csTypeId="urn:microsoft.com/office/officeart/2005/8/colors/accent1_2" csCatId="accent1" phldr="1"/>
      <dgm:spPr/>
    </dgm:pt>
    <dgm:pt modelId="{1295EC6A-B8A3-7042-B801-2DAFF44A967F}">
      <dgm:prSet phldrT="[Text]"/>
      <dgm:spPr>
        <a:solidFill>
          <a:schemeClr val="tx1"/>
        </a:solidFill>
      </dgm:spPr>
      <dgm:t>
        <a:bodyPr/>
        <a:lstStyle/>
        <a:p>
          <a:r>
            <a:rPr lang="en-US" dirty="0"/>
            <a:t>Substantive Coding </a:t>
          </a:r>
        </a:p>
      </dgm:t>
    </dgm:pt>
    <dgm:pt modelId="{04313068-C233-D547-9A04-01AF5D4E7146}" type="parTrans" cxnId="{FF94106C-B44D-CE48-AE5D-2C59372B0C3B}">
      <dgm:prSet/>
      <dgm:spPr/>
      <dgm:t>
        <a:bodyPr/>
        <a:lstStyle/>
        <a:p>
          <a:endParaRPr lang="en-US"/>
        </a:p>
      </dgm:t>
    </dgm:pt>
    <dgm:pt modelId="{B7D6C2C9-0499-9044-A59A-ADB823E3CFCA}" type="sibTrans" cxnId="{FF94106C-B44D-CE48-AE5D-2C59372B0C3B}">
      <dgm:prSet/>
      <dgm:spPr/>
      <dgm:t>
        <a:bodyPr/>
        <a:lstStyle/>
        <a:p>
          <a:endParaRPr lang="en-US"/>
        </a:p>
      </dgm:t>
    </dgm:pt>
    <dgm:pt modelId="{9ACFC902-0AAA-174B-93F2-374DCE2C1091}">
      <dgm:prSet phldrT="[Text]"/>
      <dgm:spPr>
        <a:solidFill>
          <a:schemeClr val="tx1"/>
        </a:solidFill>
      </dgm:spPr>
      <dgm:t>
        <a:bodyPr/>
        <a:lstStyle/>
        <a:p>
          <a:r>
            <a:rPr lang="en-US" dirty="0"/>
            <a:t>Theoretical Coding</a:t>
          </a:r>
        </a:p>
      </dgm:t>
    </dgm:pt>
    <dgm:pt modelId="{20F980FD-0BCC-EC4C-AC46-4D21B6B81023}" type="parTrans" cxnId="{46FC6294-55D2-0946-9397-74E929584D1E}">
      <dgm:prSet/>
      <dgm:spPr/>
      <dgm:t>
        <a:bodyPr/>
        <a:lstStyle/>
        <a:p>
          <a:endParaRPr lang="en-US"/>
        </a:p>
      </dgm:t>
    </dgm:pt>
    <dgm:pt modelId="{ED978132-F176-CB4A-B9CB-B764BA21969A}" type="sibTrans" cxnId="{46FC6294-55D2-0946-9397-74E929584D1E}">
      <dgm:prSet/>
      <dgm:spPr/>
      <dgm:t>
        <a:bodyPr/>
        <a:lstStyle/>
        <a:p>
          <a:endParaRPr lang="en-US"/>
        </a:p>
      </dgm:t>
    </dgm:pt>
    <dgm:pt modelId="{28BEA0A1-10D3-BF45-95B6-CA56B1DD6E6D}">
      <dgm:prSet phldrT="[Text]"/>
      <dgm:spPr>
        <a:solidFill>
          <a:schemeClr val="tx1"/>
        </a:solidFill>
      </dgm:spPr>
      <dgm:t>
        <a:bodyPr/>
        <a:lstStyle/>
        <a:p>
          <a:r>
            <a:rPr lang="en-US" dirty="0">
              <a:solidFill>
                <a:schemeClr val="bg1"/>
              </a:solidFill>
            </a:rPr>
            <a:t>Substantive Theory</a:t>
          </a:r>
        </a:p>
      </dgm:t>
    </dgm:pt>
    <dgm:pt modelId="{ECFB1E3D-E422-0540-BAC8-8D82AE563511}" type="parTrans" cxnId="{02F6D56F-1B73-9547-AD2A-F7A5D429E5A8}">
      <dgm:prSet/>
      <dgm:spPr/>
      <dgm:t>
        <a:bodyPr/>
        <a:lstStyle/>
        <a:p>
          <a:endParaRPr lang="en-US"/>
        </a:p>
      </dgm:t>
    </dgm:pt>
    <dgm:pt modelId="{61722E26-1A1A-6144-BCD3-D4B9CFA6D355}" type="sibTrans" cxnId="{02F6D56F-1B73-9547-AD2A-F7A5D429E5A8}">
      <dgm:prSet/>
      <dgm:spPr/>
      <dgm:t>
        <a:bodyPr/>
        <a:lstStyle/>
        <a:p>
          <a:endParaRPr lang="en-US"/>
        </a:p>
      </dgm:t>
    </dgm:pt>
    <dgm:pt modelId="{C004B19E-8618-F145-8243-CD2C4CC0A229}" type="pres">
      <dgm:prSet presAssocID="{37AD8FC6-7522-9E46-A2C2-08C0F0A1AF57}" presName="Name0" presStyleCnt="0">
        <dgm:presLayoutVars>
          <dgm:dir/>
          <dgm:resizeHandles val="exact"/>
        </dgm:presLayoutVars>
      </dgm:prSet>
      <dgm:spPr/>
    </dgm:pt>
    <dgm:pt modelId="{66995469-785D-F943-B21E-EEF43AE3269C}" type="pres">
      <dgm:prSet presAssocID="{1295EC6A-B8A3-7042-B801-2DAFF44A967F}" presName="node" presStyleLbl="node1" presStyleIdx="0" presStyleCnt="3" custLinFactNeighborX="9059" custLinFactNeighborY="3048">
        <dgm:presLayoutVars>
          <dgm:bulletEnabled val="1"/>
        </dgm:presLayoutVars>
      </dgm:prSet>
      <dgm:spPr/>
    </dgm:pt>
    <dgm:pt modelId="{3CFC8034-B0F0-2F48-8DE3-999DE8A9652E}" type="pres">
      <dgm:prSet presAssocID="{B7D6C2C9-0499-9044-A59A-ADB823E3CFCA}" presName="sibTrans" presStyleLbl="sibTrans2D1" presStyleIdx="0" presStyleCnt="2"/>
      <dgm:spPr/>
    </dgm:pt>
    <dgm:pt modelId="{0432469E-89F7-C046-A3BE-87FEDE69827B}" type="pres">
      <dgm:prSet presAssocID="{B7D6C2C9-0499-9044-A59A-ADB823E3CFCA}" presName="connectorText" presStyleLbl="sibTrans2D1" presStyleIdx="0" presStyleCnt="2"/>
      <dgm:spPr/>
    </dgm:pt>
    <dgm:pt modelId="{733DEAD7-FC16-C04A-940B-EC7753D053AE}" type="pres">
      <dgm:prSet presAssocID="{9ACFC902-0AAA-174B-93F2-374DCE2C1091}" presName="node" presStyleLbl="node1" presStyleIdx="1" presStyleCnt="3" custLinFactNeighborX="-11745" custLinFactNeighborY="5700">
        <dgm:presLayoutVars>
          <dgm:bulletEnabled val="1"/>
        </dgm:presLayoutVars>
      </dgm:prSet>
      <dgm:spPr/>
    </dgm:pt>
    <dgm:pt modelId="{95877469-E2FB-5A45-9BAC-4F6A842398AB}" type="pres">
      <dgm:prSet presAssocID="{ED978132-F176-CB4A-B9CB-B764BA21969A}" presName="sibTrans" presStyleLbl="sibTrans2D1" presStyleIdx="1" presStyleCnt="2"/>
      <dgm:spPr/>
    </dgm:pt>
    <dgm:pt modelId="{9E8B3E9E-B1EE-874F-A446-0800BA69231C}" type="pres">
      <dgm:prSet presAssocID="{ED978132-F176-CB4A-B9CB-B764BA21969A}" presName="connectorText" presStyleLbl="sibTrans2D1" presStyleIdx="1" presStyleCnt="2"/>
      <dgm:spPr/>
    </dgm:pt>
    <dgm:pt modelId="{6FAC204C-D60A-5F40-BD2B-9375E276B91F}" type="pres">
      <dgm:prSet presAssocID="{28BEA0A1-10D3-BF45-95B6-CA56B1DD6E6D}" presName="node" presStyleLbl="node1" presStyleIdx="2" presStyleCnt="3" custScaleY="117575" custLinFactNeighborY="9984">
        <dgm:presLayoutVars>
          <dgm:bulletEnabled val="1"/>
        </dgm:presLayoutVars>
      </dgm:prSet>
      <dgm:spPr/>
    </dgm:pt>
  </dgm:ptLst>
  <dgm:cxnLst>
    <dgm:cxn modelId="{B97C7735-72F1-CA4B-BA3F-67756BEE3E0D}" type="presOf" srcId="{9ACFC902-0AAA-174B-93F2-374DCE2C1091}" destId="{733DEAD7-FC16-C04A-940B-EC7753D053AE}" srcOrd="0" destOrd="0" presId="urn:microsoft.com/office/officeart/2005/8/layout/process1"/>
    <dgm:cxn modelId="{1AAA063E-6F68-AA4A-A8CD-C756DF0BB97A}" type="presOf" srcId="{ED978132-F176-CB4A-B9CB-B764BA21969A}" destId="{95877469-E2FB-5A45-9BAC-4F6A842398AB}" srcOrd="0" destOrd="0" presId="urn:microsoft.com/office/officeart/2005/8/layout/process1"/>
    <dgm:cxn modelId="{5A670849-DEC2-DF40-B845-94A9B3F9CBEF}" type="presOf" srcId="{37AD8FC6-7522-9E46-A2C2-08C0F0A1AF57}" destId="{C004B19E-8618-F145-8243-CD2C4CC0A229}" srcOrd="0" destOrd="0" presId="urn:microsoft.com/office/officeart/2005/8/layout/process1"/>
    <dgm:cxn modelId="{180EA86B-D9A3-274D-9FA7-3F51958E13A2}" type="presOf" srcId="{28BEA0A1-10D3-BF45-95B6-CA56B1DD6E6D}" destId="{6FAC204C-D60A-5F40-BD2B-9375E276B91F}" srcOrd="0" destOrd="0" presId="urn:microsoft.com/office/officeart/2005/8/layout/process1"/>
    <dgm:cxn modelId="{FF94106C-B44D-CE48-AE5D-2C59372B0C3B}" srcId="{37AD8FC6-7522-9E46-A2C2-08C0F0A1AF57}" destId="{1295EC6A-B8A3-7042-B801-2DAFF44A967F}" srcOrd="0" destOrd="0" parTransId="{04313068-C233-D547-9A04-01AF5D4E7146}" sibTransId="{B7D6C2C9-0499-9044-A59A-ADB823E3CFCA}"/>
    <dgm:cxn modelId="{02F6D56F-1B73-9547-AD2A-F7A5D429E5A8}" srcId="{37AD8FC6-7522-9E46-A2C2-08C0F0A1AF57}" destId="{28BEA0A1-10D3-BF45-95B6-CA56B1DD6E6D}" srcOrd="2" destOrd="0" parTransId="{ECFB1E3D-E422-0540-BAC8-8D82AE563511}" sibTransId="{61722E26-1A1A-6144-BCD3-D4B9CFA6D355}"/>
    <dgm:cxn modelId="{019AA978-041D-1145-88C6-D34C6CB7667F}" type="presOf" srcId="{ED978132-F176-CB4A-B9CB-B764BA21969A}" destId="{9E8B3E9E-B1EE-874F-A446-0800BA69231C}" srcOrd="1" destOrd="0" presId="urn:microsoft.com/office/officeart/2005/8/layout/process1"/>
    <dgm:cxn modelId="{DCEE4082-6292-8C4A-B5BF-8BFE674FFDEC}" type="presOf" srcId="{B7D6C2C9-0499-9044-A59A-ADB823E3CFCA}" destId="{0432469E-89F7-C046-A3BE-87FEDE69827B}" srcOrd="1" destOrd="0" presId="urn:microsoft.com/office/officeart/2005/8/layout/process1"/>
    <dgm:cxn modelId="{15E9ED89-8B7D-0645-BA69-12488FF5DA0D}" type="presOf" srcId="{1295EC6A-B8A3-7042-B801-2DAFF44A967F}" destId="{66995469-785D-F943-B21E-EEF43AE3269C}" srcOrd="0" destOrd="0" presId="urn:microsoft.com/office/officeart/2005/8/layout/process1"/>
    <dgm:cxn modelId="{46FC6294-55D2-0946-9397-74E929584D1E}" srcId="{37AD8FC6-7522-9E46-A2C2-08C0F0A1AF57}" destId="{9ACFC902-0AAA-174B-93F2-374DCE2C1091}" srcOrd="1" destOrd="0" parTransId="{20F980FD-0BCC-EC4C-AC46-4D21B6B81023}" sibTransId="{ED978132-F176-CB4A-B9CB-B764BA21969A}"/>
    <dgm:cxn modelId="{CE0B3599-038A-C44A-88FF-E24684F74FAD}" type="presOf" srcId="{B7D6C2C9-0499-9044-A59A-ADB823E3CFCA}" destId="{3CFC8034-B0F0-2F48-8DE3-999DE8A9652E}" srcOrd="0" destOrd="0" presId="urn:microsoft.com/office/officeart/2005/8/layout/process1"/>
    <dgm:cxn modelId="{52B9896A-4D0F-F341-88D4-9EC7197D1D45}" type="presParOf" srcId="{C004B19E-8618-F145-8243-CD2C4CC0A229}" destId="{66995469-785D-F943-B21E-EEF43AE3269C}" srcOrd="0" destOrd="0" presId="urn:microsoft.com/office/officeart/2005/8/layout/process1"/>
    <dgm:cxn modelId="{DED1EC5D-06EE-024B-B252-696CF6DA91FF}" type="presParOf" srcId="{C004B19E-8618-F145-8243-CD2C4CC0A229}" destId="{3CFC8034-B0F0-2F48-8DE3-999DE8A9652E}" srcOrd="1" destOrd="0" presId="urn:microsoft.com/office/officeart/2005/8/layout/process1"/>
    <dgm:cxn modelId="{32BF439F-71CC-5B48-A560-525376F24851}" type="presParOf" srcId="{3CFC8034-B0F0-2F48-8DE3-999DE8A9652E}" destId="{0432469E-89F7-C046-A3BE-87FEDE69827B}" srcOrd="0" destOrd="0" presId="urn:microsoft.com/office/officeart/2005/8/layout/process1"/>
    <dgm:cxn modelId="{BAE6A60E-92E0-A045-B5BB-A99A6FBDA046}" type="presParOf" srcId="{C004B19E-8618-F145-8243-CD2C4CC0A229}" destId="{733DEAD7-FC16-C04A-940B-EC7753D053AE}" srcOrd="2" destOrd="0" presId="urn:microsoft.com/office/officeart/2005/8/layout/process1"/>
    <dgm:cxn modelId="{74175D61-98F4-534A-BDE7-B81F7244DE33}" type="presParOf" srcId="{C004B19E-8618-F145-8243-CD2C4CC0A229}" destId="{95877469-E2FB-5A45-9BAC-4F6A842398AB}" srcOrd="3" destOrd="0" presId="urn:microsoft.com/office/officeart/2005/8/layout/process1"/>
    <dgm:cxn modelId="{ED8FFBED-680D-A94F-9944-6433C47B60D6}" type="presParOf" srcId="{95877469-E2FB-5A45-9BAC-4F6A842398AB}" destId="{9E8B3E9E-B1EE-874F-A446-0800BA69231C}" srcOrd="0" destOrd="0" presId="urn:microsoft.com/office/officeart/2005/8/layout/process1"/>
    <dgm:cxn modelId="{5B21751C-B42B-CE4C-B297-08E7182BD909}" type="presParOf" srcId="{C004B19E-8618-F145-8243-CD2C4CC0A229}" destId="{6FAC204C-D60A-5F40-BD2B-9375E276B91F}"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7AD8FC6-7522-9E46-A2C2-08C0F0A1AF57}" type="doc">
      <dgm:prSet loTypeId="urn:microsoft.com/office/officeart/2005/8/layout/process1" loCatId="process" qsTypeId="urn:microsoft.com/office/officeart/2005/8/quickstyle/simple1" qsCatId="simple" csTypeId="urn:microsoft.com/office/officeart/2005/8/colors/accent1_2" csCatId="accent1" phldr="1"/>
      <dgm:spPr/>
    </dgm:pt>
    <dgm:pt modelId="{1295EC6A-B8A3-7042-B801-2DAFF44A967F}">
      <dgm:prSet phldrT="[Text]" custT="1"/>
      <dgm:spPr>
        <a:solidFill>
          <a:schemeClr val="tx1"/>
        </a:solidFill>
      </dgm:spPr>
      <dgm:t>
        <a:bodyPr/>
        <a:lstStyle/>
        <a:p>
          <a:pPr algn="l"/>
          <a:r>
            <a:rPr lang="en-US" sz="2000" dirty="0">
              <a:solidFill>
                <a:schemeClr val="bg1"/>
              </a:solidFill>
            </a:rPr>
            <a:t>Construct 1: Sustaining one's sense of unknowing</a:t>
          </a:r>
        </a:p>
      </dgm:t>
    </dgm:pt>
    <dgm:pt modelId="{04313068-C233-D547-9A04-01AF5D4E7146}" type="parTrans" cxnId="{FF94106C-B44D-CE48-AE5D-2C59372B0C3B}">
      <dgm:prSet/>
      <dgm:spPr/>
      <dgm:t>
        <a:bodyPr/>
        <a:lstStyle/>
        <a:p>
          <a:endParaRPr lang="en-US"/>
        </a:p>
      </dgm:t>
    </dgm:pt>
    <dgm:pt modelId="{B7D6C2C9-0499-9044-A59A-ADB823E3CFCA}" type="sibTrans" cxnId="{FF94106C-B44D-CE48-AE5D-2C59372B0C3B}">
      <dgm:prSet/>
      <dgm:spPr/>
      <dgm:t>
        <a:bodyPr/>
        <a:lstStyle/>
        <a:p>
          <a:endParaRPr lang="en-US"/>
        </a:p>
      </dgm:t>
    </dgm:pt>
    <dgm:pt modelId="{9ACFC902-0AAA-174B-93F2-374DCE2C1091}">
      <dgm:prSet phldrT="[Text]" custT="1"/>
      <dgm:spPr>
        <a:solidFill>
          <a:schemeClr val="tx1"/>
        </a:solidFill>
      </dgm:spPr>
      <dgm:t>
        <a:bodyPr/>
        <a:lstStyle/>
        <a:p>
          <a:pPr algn="l"/>
          <a:r>
            <a:rPr lang="en-US" sz="2000" dirty="0">
              <a:solidFill>
                <a:schemeClr val="bg1"/>
              </a:solidFill>
            </a:rPr>
            <a:t>Construct 2: </a:t>
          </a:r>
          <a:r>
            <a:rPr lang="en-CA" sz="2000" dirty="0">
              <a:solidFill>
                <a:schemeClr val="bg1"/>
              </a:solidFill>
            </a:rPr>
            <a:t>Knowing One’s Risk for coronary artery disease post gestational diabetes</a:t>
          </a:r>
          <a:endParaRPr lang="en-US" sz="2000" dirty="0">
            <a:solidFill>
              <a:schemeClr val="bg1"/>
            </a:solidFill>
          </a:endParaRPr>
        </a:p>
      </dgm:t>
    </dgm:pt>
    <dgm:pt modelId="{20F980FD-0BCC-EC4C-AC46-4D21B6B81023}" type="parTrans" cxnId="{46FC6294-55D2-0946-9397-74E929584D1E}">
      <dgm:prSet/>
      <dgm:spPr/>
      <dgm:t>
        <a:bodyPr/>
        <a:lstStyle/>
        <a:p>
          <a:endParaRPr lang="en-US"/>
        </a:p>
      </dgm:t>
    </dgm:pt>
    <dgm:pt modelId="{ED978132-F176-CB4A-B9CB-B764BA21969A}" type="sibTrans" cxnId="{46FC6294-55D2-0946-9397-74E929584D1E}">
      <dgm:prSet/>
      <dgm:spPr/>
      <dgm:t>
        <a:bodyPr/>
        <a:lstStyle/>
        <a:p>
          <a:endParaRPr lang="en-US"/>
        </a:p>
      </dgm:t>
    </dgm:pt>
    <dgm:pt modelId="{28BEA0A1-10D3-BF45-95B6-CA56B1DD6E6D}">
      <dgm:prSet phldrT="[Text]" custT="1"/>
      <dgm:spPr>
        <a:solidFill>
          <a:schemeClr val="tx1"/>
        </a:solidFill>
      </dgm:spPr>
      <dgm:t>
        <a:bodyPr/>
        <a:lstStyle/>
        <a:p>
          <a:pPr algn="l"/>
          <a:endParaRPr lang="en-US" sz="2000" dirty="0">
            <a:solidFill>
              <a:schemeClr val="bg1"/>
            </a:solidFill>
          </a:endParaRPr>
        </a:p>
        <a:p>
          <a:pPr algn="l"/>
          <a:r>
            <a:rPr lang="en-US" sz="2000" dirty="0">
              <a:solidFill>
                <a:schemeClr val="bg1"/>
              </a:solidFill>
            </a:rPr>
            <a:t>Construct 3: </a:t>
          </a:r>
        </a:p>
        <a:p>
          <a:pPr algn="l"/>
          <a:r>
            <a:rPr lang="en-US" sz="2000" dirty="0">
              <a:solidFill>
                <a:schemeClr val="bg1"/>
              </a:solidFill>
            </a:rPr>
            <a:t>Living with one's risk for coronary artery disease</a:t>
          </a:r>
        </a:p>
        <a:p>
          <a:pPr algn="l"/>
          <a:endParaRPr lang="en-US" sz="2000" dirty="0">
            <a:solidFill>
              <a:schemeClr val="tx1"/>
            </a:solidFill>
          </a:endParaRPr>
        </a:p>
        <a:p>
          <a:pPr algn="l"/>
          <a:endParaRPr lang="en-US" sz="2000" dirty="0">
            <a:solidFill>
              <a:schemeClr val="tx1"/>
            </a:solidFill>
          </a:endParaRPr>
        </a:p>
      </dgm:t>
    </dgm:pt>
    <dgm:pt modelId="{ECFB1E3D-E422-0540-BAC8-8D82AE563511}" type="parTrans" cxnId="{02F6D56F-1B73-9547-AD2A-F7A5D429E5A8}">
      <dgm:prSet/>
      <dgm:spPr/>
      <dgm:t>
        <a:bodyPr/>
        <a:lstStyle/>
        <a:p>
          <a:endParaRPr lang="en-US"/>
        </a:p>
      </dgm:t>
    </dgm:pt>
    <dgm:pt modelId="{61722E26-1A1A-6144-BCD3-D4B9CFA6D355}" type="sibTrans" cxnId="{02F6D56F-1B73-9547-AD2A-F7A5D429E5A8}">
      <dgm:prSet/>
      <dgm:spPr/>
      <dgm:t>
        <a:bodyPr/>
        <a:lstStyle/>
        <a:p>
          <a:endParaRPr lang="en-US"/>
        </a:p>
      </dgm:t>
    </dgm:pt>
    <dgm:pt modelId="{C004B19E-8618-F145-8243-CD2C4CC0A229}" type="pres">
      <dgm:prSet presAssocID="{37AD8FC6-7522-9E46-A2C2-08C0F0A1AF57}" presName="Name0" presStyleCnt="0">
        <dgm:presLayoutVars>
          <dgm:dir/>
          <dgm:resizeHandles val="exact"/>
        </dgm:presLayoutVars>
      </dgm:prSet>
      <dgm:spPr/>
    </dgm:pt>
    <dgm:pt modelId="{66995469-785D-F943-B21E-EEF43AE3269C}" type="pres">
      <dgm:prSet presAssocID="{1295EC6A-B8A3-7042-B801-2DAFF44A967F}" presName="node" presStyleLbl="node1" presStyleIdx="0" presStyleCnt="3" custScaleX="99597" custScaleY="75986" custLinFactNeighborX="-742" custLinFactNeighborY="-21007">
        <dgm:presLayoutVars>
          <dgm:bulletEnabled val="1"/>
        </dgm:presLayoutVars>
      </dgm:prSet>
      <dgm:spPr/>
    </dgm:pt>
    <dgm:pt modelId="{3CFC8034-B0F0-2F48-8DE3-999DE8A9652E}" type="pres">
      <dgm:prSet presAssocID="{B7D6C2C9-0499-9044-A59A-ADB823E3CFCA}" presName="sibTrans" presStyleLbl="sibTrans2D1" presStyleIdx="0" presStyleCnt="2" custAng="26690" custLinFactNeighborX="6906" custLinFactNeighborY="-1592"/>
      <dgm:spPr/>
    </dgm:pt>
    <dgm:pt modelId="{0432469E-89F7-C046-A3BE-87FEDE69827B}" type="pres">
      <dgm:prSet presAssocID="{B7D6C2C9-0499-9044-A59A-ADB823E3CFCA}" presName="connectorText" presStyleLbl="sibTrans2D1" presStyleIdx="0" presStyleCnt="2"/>
      <dgm:spPr/>
    </dgm:pt>
    <dgm:pt modelId="{733DEAD7-FC16-C04A-940B-EC7753D053AE}" type="pres">
      <dgm:prSet presAssocID="{9ACFC902-0AAA-174B-93F2-374DCE2C1091}" presName="node" presStyleLbl="node1" presStyleIdx="1" presStyleCnt="3" custScaleX="94453" custScaleY="82495" custLinFactNeighborX="-11174" custLinFactNeighborY="-22114">
        <dgm:presLayoutVars>
          <dgm:bulletEnabled val="1"/>
        </dgm:presLayoutVars>
      </dgm:prSet>
      <dgm:spPr/>
    </dgm:pt>
    <dgm:pt modelId="{95877469-E2FB-5A45-9BAC-4F6A842398AB}" type="pres">
      <dgm:prSet presAssocID="{ED978132-F176-CB4A-B9CB-B764BA21969A}" presName="sibTrans" presStyleLbl="sibTrans2D1" presStyleIdx="1" presStyleCnt="2" custAng="11221107" custFlipHor="1" custScaleX="90752" custLinFactNeighborX="-23812" custLinFactNeighborY="-2563"/>
      <dgm:spPr/>
    </dgm:pt>
    <dgm:pt modelId="{9E8B3E9E-B1EE-874F-A446-0800BA69231C}" type="pres">
      <dgm:prSet presAssocID="{ED978132-F176-CB4A-B9CB-B764BA21969A}" presName="connectorText" presStyleLbl="sibTrans2D1" presStyleIdx="1" presStyleCnt="2"/>
      <dgm:spPr/>
    </dgm:pt>
    <dgm:pt modelId="{6FAC204C-D60A-5F40-BD2B-9375E276B91F}" type="pres">
      <dgm:prSet presAssocID="{28BEA0A1-10D3-BF45-95B6-CA56B1DD6E6D}" presName="node" presStyleLbl="node1" presStyleIdx="2" presStyleCnt="3" custScaleX="103543" custScaleY="80518" custLinFactNeighborX="-23745" custLinFactNeighborY="-21542">
        <dgm:presLayoutVars>
          <dgm:bulletEnabled val="1"/>
        </dgm:presLayoutVars>
      </dgm:prSet>
      <dgm:spPr/>
    </dgm:pt>
  </dgm:ptLst>
  <dgm:cxnLst>
    <dgm:cxn modelId="{B97C7735-72F1-CA4B-BA3F-67756BEE3E0D}" type="presOf" srcId="{9ACFC902-0AAA-174B-93F2-374DCE2C1091}" destId="{733DEAD7-FC16-C04A-940B-EC7753D053AE}" srcOrd="0" destOrd="0" presId="urn:microsoft.com/office/officeart/2005/8/layout/process1"/>
    <dgm:cxn modelId="{1AAA063E-6F68-AA4A-A8CD-C756DF0BB97A}" type="presOf" srcId="{ED978132-F176-CB4A-B9CB-B764BA21969A}" destId="{95877469-E2FB-5A45-9BAC-4F6A842398AB}" srcOrd="0" destOrd="0" presId="urn:microsoft.com/office/officeart/2005/8/layout/process1"/>
    <dgm:cxn modelId="{5A670849-DEC2-DF40-B845-94A9B3F9CBEF}" type="presOf" srcId="{37AD8FC6-7522-9E46-A2C2-08C0F0A1AF57}" destId="{C004B19E-8618-F145-8243-CD2C4CC0A229}" srcOrd="0" destOrd="0" presId="urn:microsoft.com/office/officeart/2005/8/layout/process1"/>
    <dgm:cxn modelId="{180EA86B-D9A3-274D-9FA7-3F51958E13A2}" type="presOf" srcId="{28BEA0A1-10D3-BF45-95B6-CA56B1DD6E6D}" destId="{6FAC204C-D60A-5F40-BD2B-9375E276B91F}" srcOrd="0" destOrd="0" presId="urn:microsoft.com/office/officeart/2005/8/layout/process1"/>
    <dgm:cxn modelId="{FF94106C-B44D-CE48-AE5D-2C59372B0C3B}" srcId="{37AD8FC6-7522-9E46-A2C2-08C0F0A1AF57}" destId="{1295EC6A-B8A3-7042-B801-2DAFF44A967F}" srcOrd="0" destOrd="0" parTransId="{04313068-C233-D547-9A04-01AF5D4E7146}" sibTransId="{B7D6C2C9-0499-9044-A59A-ADB823E3CFCA}"/>
    <dgm:cxn modelId="{02F6D56F-1B73-9547-AD2A-F7A5D429E5A8}" srcId="{37AD8FC6-7522-9E46-A2C2-08C0F0A1AF57}" destId="{28BEA0A1-10D3-BF45-95B6-CA56B1DD6E6D}" srcOrd="2" destOrd="0" parTransId="{ECFB1E3D-E422-0540-BAC8-8D82AE563511}" sibTransId="{61722E26-1A1A-6144-BCD3-D4B9CFA6D355}"/>
    <dgm:cxn modelId="{019AA978-041D-1145-88C6-D34C6CB7667F}" type="presOf" srcId="{ED978132-F176-CB4A-B9CB-B764BA21969A}" destId="{9E8B3E9E-B1EE-874F-A446-0800BA69231C}" srcOrd="1" destOrd="0" presId="urn:microsoft.com/office/officeart/2005/8/layout/process1"/>
    <dgm:cxn modelId="{DCEE4082-6292-8C4A-B5BF-8BFE674FFDEC}" type="presOf" srcId="{B7D6C2C9-0499-9044-A59A-ADB823E3CFCA}" destId="{0432469E-89F7-C046-A3BE-87FEDE69827B}" srcOrd="1" destOrd="0" presId="urn:microsoft.com/office/officeart/2005/8/layout/process1"/>
    <dgm:cxn modelId="{15E9ED89-8B7D-0645-BA69-12488FF5DA0D}" type="presOf" srcId="{1295EC6A-B8A3-7042-B801-2DAFF44A967F}" destId="{66995469-785D-F943-B21E-EEF43AE3269C}" srcOrd="0" destOrd="0" presId="urn:microsoft.com/office/officeart/2005/8/layout/process1"/>
    <dgm:cxn modelId="{46FC6294-55D2-0946-9397-74E929584D1E}" srcId="{37AD8FC6-7522-9E46-A2C2-08C0F0A1AF57}" destId="{9ACFC902-0AAA-174B-93F2-374DCE2C1091}" srcOrd="1" destOrd="0" parTransId="{20F980FD-0BCC-EC4C-AC46-4D21B6B81023}" sibTransId="{ED978132-F176-CB4A-B9CB-B764BA21969A}"/>
    <dgm:cxn modelId="{CE0B3599-038A-C44A-88FF-E24684F74FAD}" type="presOf" srcId="{B7D6C2C9-0499-9044-A59A-ADB823E3CFCA}" destId="{3CFC8034-B0F0-2F48-8DE3-999DE8A9652E}" srcOrd="0" destOrd="0" presId="urn:microsoft.com/office/officeart/2005/8/layout/process1"/>
    <dgm:cxn modelId="{52B9896A-4D0F-F341-88D4-9EC7197D1D45}" type="presParOf" srcId="{C004B19E-8618-F145-8243-CD2C4CC0A229}" destId="{66995469-785D-F943-B21E-EEF43AE3269C}" srcOrd="0" destOrd="0" presId="urn:microsoft.com/office/officeart/2005/8/layout/process1"/>
    <dgm:cxn modelId="{DED1EC5D-06EE-024B-B252-696CF6DA91FF}" type="presParOf" srcId="{C004B19E-8618-F145-8243-CD2C4CC0A229}" destId="{3CFC8034-B0F0-2F48-8DE3-999DE8A9652E}" srcOrd="1" destOrd="0" presId="urn:microsoft.com/office/officeart/2005/8/layout/process1"/>
    <dgm:cxn modelId="{32BF439F-71CC-5B48-A560-525376F24851}" type="presParOf" srcId="{3CFC8034-B0F0-2F48-8DE3-999DE8A9652E}" destId="{0432469E-89F7-C046-A3BE-87FEDE69827B}" srcOrd="0" destOrd="0" presId="urn:microsoft.com/office/officeart/2005/8/layout/process1"/>
    <dgm:cxn modelId="{BAE6A60E-92E0-A045-B5BB-A99A6FBDA046}" type="presParOf" srcId="{C004B19E-8618-F145-8243-CD2C4CC0A229}" destId="{733DEAD7-FC16-C04A-940B-EC7753D053AE}" srcOrd="2" destOrd="0" presId="urn:microsoft.com/office/officeart/2005/8/layout/process1"/>
    <dgm:cxn modelId="{74175D61-98F4-534A-BDE7-B81F7244DE33}" type="presParOf" srcId="{C004B19E-8618-F145-8243-CD2C4CC0A229}" destId="{95877469-E2FB-5A45-9BAC-4F6A842398AB}" srcOrd="3" destOrd="0" presId="urn:microsoft.com/office/officeart/2005/8/layout/process1"/>
    <dgm:cxn modelId="{ED8FFBED-680D-A94F-9944-6433C47B60D6}" type="presParOf" srcId="{95877469-E2FB-5A45-9BAC-4F6A842398AB}" destId="{9E8B3E9E-B1EE-874F-A446-0800BA69231C}" srcOrd="0" destOrd="0" presId="urn:microsoft.com/office/officeart/2005/8/layout/process1"/>
    <dgm:cxn modelId="{5B21751C-B42B-CE4C-B297-08E7182BD909}" type="presParOf" srcId="{C004B19E-8618-F145-8243-CD2C4CC0A229}" destId="{6FAC204C-D60A-5F40-BD2B-9375E276B91F}"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1BFBBDB-EC53-4B3B-9BA9-2FB35057A169}" type="doc">
      <dgm:prSet loTypeId="urn:microsoft.com/office/officeart/2016/7/layout/RepeatingBendingProcessNew" loCatId="process" qsTypeId="urn:microsoft.com/office/officeart/2005/8/quickstyle/simple1" qsCatId="simple" csTypeId="urn:microsoft.com/office/officeart/2005/8/colors/colorful2" csCatId="colorful"/>
      <dgm:spPr/>
      <dgm:t>
        <a:bodyPr/>
        <a:lstStyle/>
        <a:p>
          <a:endParaRPr lang="en-US"/>
        </a:p>
      </dgm:t>
    </dgm:pt>
    <dgm:pt modelId="{D1746F83-F185-4663-A9BC-4CE8901B42FC}">
      <dgm:prSet/>
      <dgm:spPr/>
      <dgm:t>
        <a:bodyPr/>
        <a:lstStyle/>
        <a:p>
          <a:r>
            <a:rPr lang="en-CA"/>
            <a:t>It is important that women and HCPs alike are educated on the risk for CAD following GDM  to help to increase awareness and to ensure this cohort is receiving timely and appropriate health care</a:t>
          </a:r>
          <a:endParaRPr lang="en-US"/>
        </a:p>
      </dgm:t>
    </dgm:pt>
    <dgm:pt modelId="{DB7D277A-01FA-4150-8F1C-28943B22A9F5}" type="parTrans" cxnId="{87791B8B-AEC7-4138-9282-C538420B5E9C}">
      <dgm:prSet/>
      <dgm:spPr/>
      <dgm:t>
        <a:bodyPr/>
        <a:lstStyle/>
        <a:p>
          <a:endParaRPr lang="en-US"/>
        </a:p>
      </dgm:t>
    </dgm:pt>
    <dgm:pt modelId="{70C33D39-5304-4F87-B55F-10959EFE4630}" type="sibTrans" cxnId="{87791B8B-AEC7-4138-9282-C538420B5E9C}">
      <dgm:prSet/>
      <dgm:spPr/>
      <dgm:t>
        <a:bodyPr/>
        <a:lstStyle/>
        <a:p>
          <a:endParaRPr lang="en-US"/>
        </a:p>
      </dgm:t>
    </dgm:pt>
    <dgm:pt modelId="{C9EAAE44-3285-49FD-BDDC-6995C1340E3A}">
      <dgm:prSet/>
      <dgm:spPr/>
      <dgm:t>
        <a:bodyPr/>
        <a:lstStyle/>
        <a:p>
          <a:r>
            <a:rPr lang="en-CA"/>
            <a:t>Women must start to advocate for their own health and engage in discussions with their HCP about coinciding health promotion activities during pregnancy.</a:t>
          </a:r>
          <a:endParaRPr lang="en-US"/>
        </a:p>
      </dgm:t>
    </dgm:pt>
    <dgm:pt modelId="{AFF27832-9E51-480F-B092-94D78469A783}" type="parTrans" cxnId="{B34DB553-4BBB-4B2F-A1FB-4BE7A7A76AF6}">
      <dgm:prSet/>
      <dgm:spPr/>
      <dgm:t>
        <a:bodyPr/>
        <a:lstStyle/>
        <a:p>
          <a:endParaRPr lang="en-US"/>
        </a:p>
      </dgm:t>
    </dgm:pt>
    <dgm:pt modelId="{994FB703-3140-4299-A275-3D6DC69CE8CA}" type="sibTrans" cxnId="{B34DB553-4BBB-4B2F-A1FB-4BE7A7A76AF6}">
      <dgm:prSet/>
      <dgm:spPr/>
      <dgm:t>
        <a:bodyPr/>
        <a:lstStyle/>
        <a:p>
          <a:endParaRPr lang="en-US"/>
        </a:p>
      </dgm:t>
    </dgm:pt>
    <dgm:pt modelId="{FBD44F7D-13B3-4539-B49F-6A87760D0141}">
      <dgm:prSet/>
      <dgm:spPr/>
      <dgm:t>
        <a:bodyPr/>
        <a:lstStyle/>
        <a:p>
          <a:r>
            <a:rPr lang="en-CA"/>
            <a:t>The findings of this study reconfirmed that follow-up for CAD is not occurring in this group of patients. </a:t>
          </a:r>
          <a:endParaRPr lang="en-US"/>
        </a:p>
      </dgm:t>
    </dgm:pt>
    <dgm:pt modelId="{1D8169F6-F4F7-4035-8E43-C28CB43C6B1C}" type="parTrans" cxnId="{AB72AD9E-3860-44CA-B84A-A4C9E865C221}">
      <dgm:prSet/>
      <dgm:spPr/>
      <dgm:t>
        <a:bodyPr/>
        <a:lstStyle/>
        <a:p>
          <a:endParaRPr lang="en-US"/>
        </a:p>
      </dgm:t>
    </dgm:pt>
    <dgm:pt modelId="{9CF936BE-AA41-4EB8-900D-F8D6D4005041}" type="sibTrans" cxnId="{AB72AD9E-3860-44CA-B84A-A4C9E865C221}">
      <dgm:prSet/>
      <dgm:spPr/>
      <dgm:t>
        <a:bodyPr/>
        <a:lstStyle/>
        <a:p>
          <a:endParaRPr lang="en-US"/>
        </a:p>
      </dgm:t>
    </dgm:pt>
    <dgm:pt modelId="{BED59D6A-2DE0-41CD-A797-AEBA6B9BCD25}">
      <dgm:prSet/>
      <dgm:spPr/>
      <dgm:t>
        <a:bodyPr/>
        <a:lstStyle/>
        <a:p>
          <a:r>
            <a:rPr lang="en-CA"/>
            <a:t>Gender specific care</a:t>
          </a:r>
          <a:endParaRPr lang="en-US"/>
        </a:p>
      </dgm:t>
    </dgm:pt>
    <dgm:pt modelId="{1AA8B073-AD28-4FFA-A95B-D95EEECE654F}" type="parTrans" cxnId="{0C7940F3-97A6-420A-904C-318B6742102A}">
      <dgm:prSet/>
      <dgm:spPr/>
      <dgm:t>
        <a:bodyPr/>
        <a:lstStyle/>
        <a:p>
          <a:endParaRPr lang="en-US"/>
        </a:p>
      </dgm:t>
    </dgm:pt>
    <dgm:pt modelId="{88AD67B2-93A0-4445-830D-A8DD752432E0}" type="sibTrans" cxnId="{0C7940F3-97A6-420A-904C-318B6742102A}">
      <dgm:prSet/>
      <dgm:spPr/>
      <dgm:t>
        <a:bodyPr/>
        <a:lstStyle/>
        <a:p>
          <a:endParaRPr lang="en-US"/>
        </a:p>
      </dgm:t>
    </dgm:pt>
    <dgm:pt modelId="{931BC780-1315-4CE2-A19F-D961F9BD4DD8}">
      <dgm:prSet/>
      <dgm:spPr/>
      <dgm:t>
        <a:bodyPr/>
        <a:lstStyle/>
        <a:p>
          <a:r>
            <a:rPr lang="en-CA"/>
            <a:t>There is a need for appropriate communication about one’s risk so that women can take and benefit from early interventions and screening. Implementing risk communication tools and education on the risk for CAD should be a part of routine care for this group of patients. </a:t>
          </a:r>
          <a:endParaRPr lang="en-US"/>
        </a:p>
      </dgm:t>
    </dgm:pt>
    <dgm:pt modelId="{88C3D8EE-3FAB-4E4C-9583-C6B668E57C90}" type="parTrans" cxnId="{DD4135A0-7337-46F2-A7AE-04296AA856ED}">
      <dgm:prSet/>
      <dgm:spPr/>
      <dgm:t>
        <a:bodyPr/>
        <a:lstStyle/>
        <a:p>
          <a:endParaRPr lang="en-US"/>
        </a:p>
      </dgm:t>
    </dgm:pt>
    <dgm:pt modelId="{4926A085-0A77-4C73-8AAA-54068834AE5F}" type="sibTrans" cxnId="{DD4135A0-7337-46F2-A7AE-04296AA856ED}">
      <dgm:prSet/>
      <dgm:spPr/>
      <dgm:t>
        <a:bodyPr/>
        <a:lstStyle/>
        <a:p>
          <a:endParaRPr lang="en-US"/>
        </a:p>
      </dgm:t>
    </dgm:pt>
    <dgm:pt modelId="{EB07ED76-D7B4-4243-8B34-FF3F1D944632}">
      <dgm:prSet/>
      <dgm:spPr/>
      <dgm:t>
        <a:bodyPr/>
        <a:lstStyle/>
        <a:p>
          <a:r>
            <a:rPr lang="en-CA"/>
            <a:t>To provide high quality care, it is imperative that HCPs ensure that patients have access to all knowledge sources. As well, HCPs must work towards forging a trusting relationship with patients. </a:t>
          </a:r>
          <a:endParaRPr lang="en-US"/>
        </a:p>
      </dgm:t>
    </dgm:pt>
    <dgm:pt modelId="{58FDD797-F519-4901-844D-21885D1ADEF1}" type="parTrans" cxnId="{9573F430-1F4E-4FF2-AFA8-BFA2BF38E94F}">
      <dgm:prSet/>
      <dgm:spPr/>
      <dgm:t>
        <a:bodyPr/>
        <a:lstStyle/>
        <a:p>
          <a:endParaRPr lang="en-US"/>
        </a:p>
      </dgm:t>
    </dgm:pt>
    <dgm:pt modelId="{3B981621-2F6D-4E0F-87CF-9B1A792AE940}" type="sibTrans" cxnId="{9573F430-1F4E-4FF2-AFA8-BFA2BF38E94F}">
      <dgm:prSet/>
      <dgm:spPr/>
      <dgm:t>
        <a:bodyPr/>
        <a:lstStyle/>
        <a:p>
          <a:endParaRPr lang="en-US"/>
        </a:p>
      </dgm:t>
    </dgm:pt>
    <dgm:pt modelId="{355D2F35-4A87-8C4B-9904-498250D118A5}" type="pres">
      <dgm:prSet presAssocID="{71BFBBDB-EC53-4B3B-9BA9-2FB35057A169}" presName="Name0" presStyleCnt="0">
        <dgm:presLayoutVars>
          <dgm:dir/>
          <dgm:resizeHandles val="exact"/>
        </dgm:presLayoutVars>
      </dgm:prSet>
      <dgm:spPr/>
    </dgm:pt>
    <dgm:pt modelId="{5EE65410-EC3A-4045-AD0E-09BC1D0AFB38}" type="pres">
      <dgm:prSet presAssocID="{D1746F83-F185-4663-A9BC-4CE8901B42FC}" presName="node" presStyleLbl="node1" presStyleIdx="0" presStyleCnt="6">
        <dgm:presLayoutVars>
          <dgm:bulletEnabled val="1"/>
        </dgm:presLayoutVars>
      </dgm:prSet>
      <dgm:spPr/>
    </dgm:pt>
    <dgm:pt modelId="{6A7749F8-5436-BD45-B528-C09B1D81A69F}" type="pres">
      <dgm:prSet presAssocID="{70C33D39-5304-4F87-B55F-10959EFE4630}" presName="sibTrans" presStyleLbl="sibTrans1D1" presStyleIdx="0" presStyleCnt="5"/>
      <dgm:spPr/>
    </dgm:pt>
    <dgm:pt modelId="{A8DED37C-2EB0-0544-842E-7B34A6EF2FAB}" type="pres">
      <dgm:prSet presAssocID="{70C33D39-5304-4F87-B55F-10959EFE4630}" presName="connectorText" presStyleLbl="sibTrans1D1" presStyleIdx="0" presStyleCnt="5"/>
      <dgm:spPr/>
    </dgm:pt>
    <dgm:pt modelId="{8C844A9A-2D18-654E-A061-8DDD51054347}" type="pres">
      <dgm:prSet presAssocID="{C9EAAE44-3285-49FD-BDDC-6995C1340E3A}" presName="node" presStyleLbl="node1" presStyleIdx="1" presStyleCnt="6">
        <dgm:presLayoutVars>
          <dgm:bulletEnabled val="1"/>
        </dgm:presLayoutVars>
      </dgm:prSet>
      <dgm:spPr/>
    </dgm:pt>
    <dgm:pt modelId="{1024A3ED-3A3D-2B4C-8E6F-A1ED1E38EBC4}" type="pres">
      <dgm:prSet presAssocID="{994FB703-3140-4299-A275-3D6DC69CE8CA}" presName="sibTrans" presStyleLbl="sibTrans1D1" presStyleIdx="1" presStyleCnt="5"/>
      <dgm:spPr/>
    </dgm:pt>
    <dgm:pt modelId="{63317C28-C911-994C-9ED8-15FFB6F99275}" type="pres">
      <dgm:prSet presAssocID="{994FB703-3140-4299-A275-3D6DC69CE8CA}" presName="connectorText" presStyleLbl="sibTrans1D1" presStyleIdx="1" presStyleCnt="5"/>
      <dgm:spPr/>
    </dgm:pt>
    <dgm:pt modelId="{74287D2C-23EA-7F42-A3D2-9EAD49D127D9}" type="pres">
      <dgm:prSet presAssocID="{FBD44F7D-13B3-4539-B49F-6A87760D0141}" presName="node" presStyleLbl="node1" presStyleIdx="2" presStyleCnt="6">
        <dgm:presLayoutVars>
          <dgm:bulletEnabled val="1"/>
        </dgm:presLayoutVars>
      </dgm:prSet>
      <dgm:spPr/>
    </dgm:pt>
    <dgm:pt modelId="{3AF11BB7-0F97-9146-9344-ECFFDC06E128}" type="pres">
      <dgm:prSet presAssocID="{9CF936BE-AA41-4EB8-900D-F8D6D4005041}" presName="sibTrans" presStyleLbl="sibTrans1D1" presStyleIdx="2" presStyleCnt="5"/>
      <dgm:spPr/>
    </dgm:pt>
    <dgm:pt modelId="{CB1324FD-90CC-6548-8DB2-C70281CF3829}" type="pres">
      <dgm:prSet presAssocID="{9CF936BE-AA41-4EB8-900D-F8D6D4005041}" presName="connectorText" presStyleLbl="sibTrans1D1" presStyleIdx="2" presStyleCnt="5"/>
      <dgm:spPr/>
    </dgm:pt>
    <dgm:pt modelId="{D15893EE-1175-2943-BCE1-F16152935230}" type="pres">
      <dgm:prSet presAssocID="{BED59D6A-2DE0-41CD-A797-AEBA6B9BCD25}" presName="node" presStyleLbl="node1" presStyleIdx="3" presStyleCnt="6">
        <dgm:presLayoutVars>
          <dgm:bulletEnabled val="1"/>
        </dgm:presLayoutVars>
      </dgm:prSet>
      <dgm:spPr/>
    </dgm:pt>
    <dgm:pt modelId="{B98A6F5C-4F58-9842-B9AF-91645B400B1D}" type="pres">
      <dgm:prSet presAssocID="{88AD67B2-93A0-4445-830D-A8DD752432E0}" presName="sibTrans" presStyleLbl="sibTrans1D1" presStyleIdx="3" presStyleCnt="5"/>
      <dgm:spPr/>
    </dgm:pt>
    <dgm:pt modelId="{9C8D8570-4DF5-A241-9E52-1679BE814A77}" type="pres">
      <dgm:prSet presAssocID="{88AD67B2-93A0-4445-830D-A8DD752432E0}" presName="connectorText" presStyleLbl="sibTrans1D1" presStyleIdx="3" presStyleCnt="5"/>
      <dgm:spPr/>
    </dgm:pt>
    <dgm:pt modelId="{9154237F-85C1-374C-AFB6-E178E22640F8}" type="pres">
      <dgm:prSet presAssocID="{931BC780-1315-4CE2-A19F-D961F9BD4DD8}" presName="node" presStyleLbl="node1" presStyleIdx="4" presStyleCnt="6">
        <dgm:presLayoutVars>
          <dgm:bulletEnabled val="1"/>
        </dgm:presLayoutVars>
      </dgm:prSet>
      <dgm:spPr/>
    </dgm:pt>
    <dgm:pt modelId="{D2704CFE-1B94-6D40-B254-F03AFAC7BF6E}" type="pres">
      <dgm:prSet presAssocID="{4926A085-0A77-4C73-8AAA-54068834AE5F}" presName="sibTrans" presStyleLbl="sibTrans1D1" presStyleIdx="4" presStyleCnt="5"/>
      <dgm:spPr/>
    </dgm:pt>
    <dgm:pt modelId="{9169842C-1E93-464E-8A83-219EF483E84D}" type="pres">
      <dgm:prSet presAssocID="{4926A085-0A77-4C73-8AAA-54068834AE5F}" presName="connectorText" presStyleLbl="sibTrans1D1" presStyleIdx="4" presStyleCnt="5"/>
      <dgm:spPr/>
    </dgm:pt>
    <dgm:pt modelId="{30B14293-3C7B-9846-A8E1-DE9BBB2DB33F}" type="pres">
      <dgm:prSet presAssocID="{EB07ED76-D7B4-4243-8B34-FF3F1D944632}" presName="node" presStyleLbl="node1" presStyleIdx="5" presStyleCnt="6">
        <dgm:presLayoutVars>
          <dgm:bulletEnabled val="1"/>
        </dgm:presLayoutVars>
      </dgm:prSet>
      <dgm:spPr/>
    </dgm:pt>
  </dgm:ptLst>
  <dgm:cxnLst>
    <dgm:cxn modelId="{82C2D508-3445-994A-967A-A6E8F501B5F6}" type="presOf" srcId="{C9EAAE44-3285-49FD-BDDC-6995C1340E3A}" destId="{8C844A9A-2D18-654E-A061-8DDD51054347}" srcOrd="0" destOrd="0" presId="urn:microsoft.com/office/officeart/2016/7/layout/RepeatingBendingProcessNew"/>
    <dgm:cxn modelId="{7FB7DD08-92C8-E345-A82E-F3F47D740078}" type="presOf" srcId="{EB07ED76-D7B4-4243-8B34-FF3F1D944632}" destId="{30B14293-3C7B-9846-A8E1-DE9BBB2DB33F}" srcOrd="0" destOrd="0" presId="urn:microsoft.com/office/officeart/2016/7/layout/RepeatingBendingProcessNew"/>
    <dgm:cxn modelId="{2C23F209-FC0A-094F-9EE2-7E42FA168001}" type="presOf" srcId="{71BFBBDB-EC53-4B3B-9BA9-2FB35057A169}" destId="{355D2F35-4A87-8C4B-9904-498250D118A5}" srcOrd="0" destOrd="0" presId="urn:microsoft.com/office/officeart/2016/7/layout/RepeatingBendingProcessNew"/>
    <dgm:cxn modelId="{A4CD1016-2F10-4248-8269-0F910D26FE9E}" type="presOf" srcId="{4926A085-0A77-4C73-8AAA-54068834AE5F}" destId="{9169842C-1E93-464E-8A83-219EF483E84D}" srcOrd="1" destOrd="0" presId="urn:microsoft.com/office/officeart/2016/7/layout/RepeatingBendingProcessNew"/>
    <dgm:cxn modelId="{51605D1D-F51D-6241-BE95-EDD86973BE78}" type="presOf" srcId="{88AD67B2-93A0-4445-830D-A8DD752432E0}" destId="{B98A6F5C-4F58-9842-B9AF-91645B400B1D}" srcOrd="0" destOrd="0" presId="urn:microsoft.com/office/officeart/2016/7/layout/RepeatingBendingProcessNew"/>
    <dgm:cxn modelId="{C2CD982A-7FA5-B04C-8988-C0FE94777F03}" type="presOf" srcId="{70C33D39-5304-4F87-B55F-10959EFE4630}" destId="{6A7749F8-5436-BD45-B528-C09B1D81A69F}" srcOrd="0" destOrd="0" presId="urn:microsoft.com/office/officeart/2016/7/layout/RepeatingBendingProcessNew"/>
    <dgm:cxn modelId="{9573F430-1F4E-4FF2-AFA8-BFA2BF38E94F}" srcId="{71BFBBDB-EC53-4B3B-9BA9-2FB35057A169}" destId="{EB07ED76-D7B4-4243-8B34-FF3F1D944632}" srcOrd="5" destOrd="0" parTransId="{58FDD797-F519-4901-844D-21885D1ADEF1}" sibTransId="{3B981621-2F6D-4E0F-87CF-9B1A792AE940}"/>
    <dgm:cxn modelId="{4DD78E61-945B-B84E-B733-61117FCCFF21}" type="presOf" srcId="{9CF936BE-AA41-4EB8-900D-F8D6D4005041}" destId="{CB1324FD-90CC-6548-8DB2-C70281CF3829}" srcOrd="1" destOrd="0" presId="urn:microsoft.com/office/officeart/2016/7/layout/RepeatingBendingProcessNew"/>
    <dgm:cxn modelId="{972E8A6B-F85E-3945-ADD8-D5E6F1520E7C}" type="presOf" srcId="{994FB703-3140-4299-A275-3D6DC69CE8CA}" destId="{1024A3ED-3A3D-2B4C-8E6F-A1ED1E38EBC4}" srcOrd="0" destOrd="0" presId="urn:microsoft.com/office/officeart/2016/7/layout/RepeatingBendingProcessNew"/>
    <dgm:cxn modelId="{D413D070-2E34-C944-B624-0E954A1321C4}" type="presOf" srcId="{994FB703-3140-4299-A275-3D6DC69CE8CA}" destId="{63317C28-C911-994C-9ED8-15FFB6F99275}" srcOrd="1" destOrd="0" presId="urn:microsoft.com/office/officeart/2016/7/layout/RepeatingBendingProcessNew"/>
    <dgm:cxn modelId="{B34DB553-4BBB-4B2F-A1FB-4BE7A7A76AF6}" srcId="{71BFBBDB-EC53-4B3B-9BA9-2FB35057A169}" destId="{C9EAAE44-3285-49FD-BDDC-6995C1340E3A}" srcOrd="1" destOrd="0" parTransId="{AFF27832-9E51-480F-B092-94D78469A783}" sibTransId="{994FB703-3140-4299-A275-3D6DC69CE8CA}"/>
    <dgm:cxn modelId="{06DE3D81-AD01-9A49-880C-45FA39FA6149}" type="presOf" srcId="{9CF936BE-AA41-4EB8-900D-F8D6D4005041}" destId="{3AF11BB7-0F97-9146-9344-ECFFDC06E128}" srcOrd="0" destOrd="0" presId="urn:microsoft.com/office/officeart/2016/7/layout/RepeatingBendingProcessNew"/>
    <dgm:cxn modelId="{87791B8B-AEC7-4138-9282-C538420B5E9C}" srcId="{71BFBBDB-EC53-4B3B-9BA9-2FB35057A169}" destId="{D1746F83-F185-4663-A9BC-4CE8901B42FC}" srcOrd="0" destOrd="0" parTransId="{DB7D277A-01FA-4150-8F1C-28943B22A9F5}" sibTransId="{70C33D39-5304-4F87-B55F-10959EFE4630}"/>
    <dgm:cxn modelId="{C908489E-0389-8241-BBE8-F905E95B6FAF}" type="presOf" srcId="{BED59D6A-2DE0-41CD-A797-AEBA6B9BCD25}" destId="{D15893EE-1175-2943-BCE1-F16152935230}" srcOrd="0" destOrd="0" presId="urn:microsoft.com/office/officeart/2016/7/layout/RepeatingBendingProcessNew"/>
    <dgm:cxn modelId="{AB72AD9E-3860-44CA-B84A-A4C9E865C221}" srcId="{71BFBBDB-EC53-4B3B-9BA9-2FB35057A169}" destId="{FBD44F7D-13B3-4539-B49F-6A87760D0141}" srcOrd="2" destOrd="0" parTransId="{1D8169F6-F4F7-4035-8E43-C28CB43C6B1C}" sibTransId="{9CF936BE-AA41-4EB8-900D-F8D6D4005041}"/>
    <dgm:cxn modelId="{DD4135A0-7337-46F2-A7AE-04296AA856ED}" srcId="{71BFBBDB-EC53-4B3B-9BA9-2FB35057A169}" destId="{931BC780-1315-4CE2-A19F-D961F9BD4DD8}" srcOrd="4" destOrd="0" parTransId="{88C3D8EE-3FAB-4E4C-9583-C6B668E57C90}" sibTransId="{4926A085-0A77-4C73-8AAA-54068834AE5F}"/>
    <dgm:cxn modelId="{295B3DA2-6F90-8640-A7CF-BEC89E2A443B}" type="presOf" srcId="{4926A085-0A77-4C73-8AAA-54068834AE5F}" destId="{D2704CFE-1B94-6D40-B254-F03AFAC7BF6E}" srcOrd="0" destOrd="0" presId="urn:microsoft.com/office/officeart/2016/7/layout/RepeatingBendingProcessNew"/>
    <dgm:cxn modelId="{280650AC-F0CD-7B44-9747-7D5926A0F410}" type="presOf" srcId="{70C33D39-5304-4F87-B55F-10959EFE4630}" destId="{A8DED37C-2EB0-0544-842E-7B34A6EF2FAB}" srcOrd="1" destOrd="0" presId="urn:microsoft.com/office/officeart/2016/7/layout/RepeatingBendingProcessNew"/>
    <dgm:cxn modelId="{B6E453B2-3EBC-FC48-9C5C-8706C3C7FADF}" type="presOf" srcId="{D1746F83-F185-4663-A9BC-4CE8901B42FC}" destId="{5EE65410-EC3A-4045-AD0E-09BC1D0AFB38}" srcOrd="0" destOrd="0" presId="urn:microsoft.com/office/officeart/2016/7/layout/RepeatingBendingProcessNew"/>
    <dgm:cxn modelId="{DCE86BC6-5E19-E542-B038-806637B3F89B}" type="presOf" srcId="{FBD44F7D-13B3-4539-B49F-6A87760D0141}" destId="{74287D2C-23EA-7F42-A3D2-9EAD49D127D9}" srcOrd="0" destOrd="0" presId="urn:microsoft.com/office/officeart/2016/7/layout/RepeatingBendingProcessNew"/>
    <dgm:cxn modelId="{502A16CE-C95F-2F42-85D2-BBCC9A236BB1}" type="presOf" srcId="{88AD67B2-93A0-4445-830D-A8DD752432E0}" destId="{9C8D8570-4DF5-A241-9E52-1679BE814A77}" srcOrd="1" destOrd="0" presId="urn:microsoft.com/office/officeart/2016/7/layout/RepeatingBendingProcessNew"/>
    <dgm:cxn modelId="{E49B37D4-B2AE-6548-97D8-A2C8554C9DF5}" type="presOf" srcId="{931BC780-1315-4CE2-A19F-D961F9BD4DD8}" destId="{9154237F-85C1-374C-AFB6-E178E22640F8}" srcOrd="0" destOrd="0" presId="urn:microsoft.com/office/officeart/2016/7/layout/RepeatingBendingProcessNew"/>
    <dgm:cxn modelId="{0C7940F3-97A6-420A-904C-318B6742102A}" srcId="{71BFBBDB-EC53-4B3B-9BA9-2FB35057A169}" destId="{BED59D6A-2DE0-41CD-A797-AEBA6B9BCD25}" srcOrd="3" destOrd="0" parTransId="{1AA8B073-AD28-4FFA-A95B-D95EEECE654F}" sibTransId="{88AD67B2-93A0-4445-830D-A8DD752432E0}"/>
    <dgm:cxn modelId="{F95D875C-C05C-6E45-9293-D8A4404383D3}" type="presParOf" srcId="{355D2F35-4A87-8C4B-9904-498250D118A5}" destId="{5EE65410-EC3A-4045-AD0E-09BC1D0AFB38}" srcOrd="0" destOrd="0" presId="urn:microsoft.com/office/officeart/2016/7/layout/RepeatingBendingProcessNew"/>
    <dgm:cxn modelId="{1618B527-3DE4-EC44-A78B-0A2DE4B94B81}" type="presParOf" srcId="{355D2F35-4A87-8C4B-9904-498250D118A5}" destId="{6A7749F8-5436-BD45-B528-C09B1D81A69F}" srcOrd="1" destOrd="0" presId="urn:microsoft.com/office/officeart/2016/7/layout/RepeatingBendingProcessNew"/>
    <dgm:cxn modelId="{26B47041-5542-114B-9CC4-273A14CA74D3}" type="presParOf" srcId="{6A7749F8-5436-BD45-B528-C09B1D81A69F}" destId="{A8DED37C-2EB0-0544-842E-7B34A6EF2FAB}" srcOrd="0" destOrd="0" presId="urn:microsoft.com/office/officeart/2016/7/layout/RepeatingBendingProcessNew"/>
    <dgm:cxn modelId="{A0E6BAEB-D359-B54E-B74E-3A0D3B8E6CDE}" type="presParOf" srcId="{355D2F35-4A87-8C4B-9904-498250D118A5}" destId="{8C844A9A-2D18-654E-A061-8DDD51054347}" srcOrd="2" destOrd="0" presId="urn:microsoft.com/office/officeart/2016/7/layout/RepeatingBendingProcessNew"/>
    <dgm:cxn modelId="{0F9AC659-0115-5F42-AB9A-E714DABC02C1}" type="presParOf" srcId="{355D2F35-4A87-8C4B-9904-498250D118A5}" destId="{1024A3ED-3A3D-2B4C-8E6F-A1ED1E38EBC4}" srcOrd="3" destOrd="0" presId="urn:microsoft.com/office/officeart/2016/7/layout/RepeatingBendingProcessNew"/>
    <dgm:cxn modelId="{0194F767-29D9-7D48-A430-8FA4DA819837}" type="presParOf" srcId="{1024A3ED-3A3D-2B4C-8E6F-A1ED1E38EBC4}" destId="{63317C28-C911-994C-9ED8-15FFB6F99275}" srcOrd="0" destOrd="0" presId="urn:microsoft.com/office/officeart/2016/7/layout/RepeatingBendingProcessNew"/>
    <dgm:cxn modelId="{687CA523-04D3-984E-BE11-A9E646624DF9}" type="presParOf" srcId="{355D2F35-4A87-8C4B-9904-498250D118A5}" destId="{74287D2C-23EA-7F42-A3D2-9EAD49D127D9}" srcOrd="4" destOrd="0" presId="urn:microsoft.com/office/officeart/2016/7/layout/RepeatingBendingProcessNew"/>
    <dgm:cxn modelId="{3A23C3BD-0254-3048-A7B2-42DD7104B33E}" type="presParOf" srcId="{355D2F35-4A87-8C4B-9904-498250D118A5}" destId="{3AF11BB7-0F97-9146-9344-ECFFDC06E128}" srcOrd="5" destOrd="0" presId="urn:microsoft.com/office/officeart/2016/7/layout/RepeatingBendingProcessNew"/>
    <dgm:cxn modelId="{284AFE3A-DC7E-384F-A511-04D3AF63DE0B}" type="presParOf" srcId="{3AF11BB7-0F97-9146-9344-ECFFDC06E128}" destId="{CB1324FD-90CC-6548-8DB2-C70281CF3829}" srcOrd="0" destOrd="0" presId="urn:microsoft.com/office/officeart/2016/7/layout/RepeatingBendingProcessNew"/>
    <dgm:cxn modelId="{C2866253-49CD-0443-A8A0-4E0B7512AEFC}" type="presParOf" srcId="{355D2F35-4A87-8C4B-9904-498250D118A5}" destId="{D15893EE-1175-2943-BCE1-F16152935230}" srcOrd="6" destOrd="0" presId="urn:microsoft.com/office/officeart/2016/7/layout/RepeatingBendingProcessNew"/>
    <dgm:cxn modelId="{BD8C874F-31C3-6842-A1C1-8B2F9F8D0832}" type="presParOf" srcId="{355D2F35-4A87-8C4B-9904-498250D118A5}" destId="{B98A6F5C-4F58-9842-B9AF-91645B400B1D}" srcOrd="7" destOrd="0" presId="urn:microsoft.com/office/officeart/2016/7/layout/RepeatingBendingProcessNew"/>
    <dgm:cxn modelId="{FFEEF834-A056-894B-851F-576DFA6786E7}" type="presParOf" srcId="{B98A6F5C-4F58-9842-B9AF-91645B400B1D}" destId="{9C8D8570-4DF5-A241-9E52-1679BE814A77}" srcOrd="0" destOrd="0" presId="urn:microsoft.com/office/officeart/2016/7/layout/RepeatingBendingProcessNew"/>
    <dgm:cxn modelId="{20AD47C6-4CAF-2045-8250-14609099617B}" type="presParOf" srcId="{355D2F35-4A87-8C4B-9904-498250D118A5}" destId="{9154237F-85C1-374C-AFB6-E178E22640F8}" srcOrd="8" destOrd="0" presId="urn:microsoft.com/office/officeart/2016/7/layout/RepeatingBendingProcessNew"/>
    <dgm:cxn modelId="{BFB6C662-5EEF-3D46-80FF-CFB4C95022A2}" type="presParOf" srcId="{355D2F35-4A87-8C4B-9904-498250D118A5}" destId="{D2704CFE-1B94-6D40-B254-F03AFAC7BF6E}" srcOrd="9" destOrd="0" presId="urn:microsoft.com/office/officeart/2016/7/layout/RepeatingBendingProcessNew"/>
    <dgm:cxn modelId="{42176D5E-B5A1-904D-87E4-DF97ACC26AC0}" type="presParOf" srcId="{D2704CFE-1B94-6D40-B254-F03AFAC7BF6E}" destId="{9169842C-1E93-464E-8A83-219EF483E84D}" srcOrd="0" destOrd="0" presId="urn:microsoft.com/office/officeart/2016/7/layout/RepeatingBendingProcessNew"/>
    <dgm:cxn modelId="{2105F31D-E1E9-F944-BDE7-0F8D5BD0A388}" type="presParOf" srcId="{355D2F35-4A87-8C4B-9904-498250D118A5}" destId="{30B14293-3C7B-9846-A8E1-DE9BBB2DB33F}" srcOrd="10"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2D8DF-F600-7F46-9F91-741D4060E1DB}">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6728E0-F08A-4146-B92C-3FE4BBF6852B}">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CA" sz="2800" kern="1200"/>
            <a:t>How do women living in the province of NL diagnosed with GDM come to understand their risk for CAD?</a:t>
          </a:r>
          <a:endParaRPr lang="en-US" sz="2800" kern="1200"/>
        </a:p>
      </dsp:txBody>
      <dsp:txXfrm>
        <a:off x="696297" y="538547"/>
        <a:ext cx="4171627" cy="2590157"/>
      </dsp:txXfrm>
    </dsp:sp>
    <dsp:sp modelId="{7809F2B9-B5CF-9542-8CFB-8ADBBAE2A8A1}">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8E7AD5-6F88-8E41-A2D3-F22F278CAE93}">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CA" sz="2800" kern="1200"/>
            <a:t>How do women living in the province of NL diagnosed with GDM and subsequently develop CAD experience this phenomenon?</a:t>
          </a:r>
          <a:endParaRPr lang="en-US" sz="2800" kern="1200"/>
        </a:p>
      </dsp:txBody>
      <dsp:txXfrm>
        <a:off x="5991936" y="538547"/>
        <a:ext cx="4171627" cy="2590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844AC-14BF-B14A-8524-347C1F6A0245}">
      <dsp:nvSpPr>
        <dsp:cNvPr id="0" name=""/>
        <dsp:cNvSpPr/>
      </dsp:nvSpPr>
      <dsp:spPr>
        <a:xfrm>
          <a:off x="0" y="0"/>
          <a:ext cx="658926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BA19E3-DD4E-B74A-B13E-0A535D597624}">
      <dsp:nvSpPr>
        <dsp:cNvPr id="0" name=""/>
        <dsp:cNvSpPr/>
      </dsp:nvSpPr>
      <dsp:spPr>
        <a:xfrm>
          <a:off x="0" y="0"/>
          <a:ext cx="6589260" cy="1310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Women over the age of 18</a:t>
          </a:r>
        </a:p>
      </dsp:txBody>
      <dsp:txXfrm>
        <a:off x="0" y="0"/>
        <a:ext cx="6589260" cy="1310998"/>
      </dsp:txXfrm>
    </dsp:sp>
    <dsp:sp modelId="{B29D7543-232E-B24E-A5C8-10FE41F98C87}">
      <dsp:nvSpPr>
        <dsp:cNvPr id="0" name=""/>
        <dsp:cNvSpPr/>
      </dsp:nvSpPr>
      <dsp:spPr>
        <a:xfrm>
          <a:off x="0" y="1310998"/>
          <a:ext cx="6589260"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ADC5F8-A570-3F49-A390-F1835D26EA7D}">
      <dsp:nvSpPr>
        <dsp:cNvPr id="0" name=""/>
        <dsp:cNvSpPr/>
      </dsp:nvSpPr>
      <dsp:spPr>
        <a:xfrm>
          <a:off x="0" y="1310998"/>
          <a:ext cx="6589260" cy="1310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Speaks English </a:t>
          </a:r>
        </a:p>
      </dsp:txBody>
      <dsp:txXfrm>
        <a:off x="0" y="1310998"/>
        <a:ext cx="6589260" cy="1310998"/>
      </dsp:txXfrm>
    </dsp:sp>
    <dsp:sp modelId="{9BC44105-7B44-CB44-BC0F-E55DCB5017DB}">
      <dsp:nvSpPr>
        <dsp:cNvPr id="0" name=""/>
        <dsp:cNvSpPr/>
      </dsp:nvSpPr>
      <dsp:spPr>
        <a:xfrm>
          <a:off x="0" y="2621996"/>
          <a:ext cx="6589260"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FDD84D-BC51-5445-B407-972A5B64B899}">
      <dsp:nvSpPr>
        <dsp:cNvPr id="0" name=""/>
        <dsp:cNvSpPr/>
      </dsp:nvSpPr>
      <dsp:spPr>
        <a:xfrm>
          <a:off x="0" y="2621996"/>
          <a:ext cx="6589260" cy="1310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Living in Newfoundland and Labrador</a:t>
          </a:r>
        </a:p>
      </dsp:txBody>
      <dsp:txXfrm>
        <a:off x="0" y="2621996"/>
        <a:ext cx="6589260" cy="1310998"/>
      </dsp:txXfrm>
    </dsp:sp>
    <dsp:sp modelId="{AA391DFD-D36A-014B-B758-31E4B7C044EF}">
      <dsp:nvSpPr>
        <dsp:cNvPr id="0" name=""/>
        <dsp:cNvSpPr/>
      </dsp:nvSpPr>
      <dsp:spPr>
        <a:xfrm>
          <a:off x="0" y="3932994"/>
          <a:ext cx="658926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695C15-5AC2-4042-975D-38823562B936}">
      <dsp:nvSpPr>
        <dsp:cNvPr id="0" name=""/>
        <dsp:cNvSpPr/>
      </dsp:nvSpPr>
      <dsp:spPr>
        <a:xfrm>
          <a:off x="0" y="3932994"/>
          <a:ext cx="6589260" cy="1310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Had gestational diabetes and at risk for or living with heart disease </a:t>
          </a:r>
        </a:p>
      </dsp:txBody>
      <dsp:txXfrm>
        <a:off x="0" y="3932994"/>
        <a:ext cx="6589260" cy="13109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B5BD2-D1A8-4941-8E10-1D8AC7049ADE}">
      <dsp:nvSpPr>
        <dsp:cNvPr id="0" name=""/>
        <dsp:cNvSpPr/>
      </dsp:nvSpPr>
      <dsp:spPr>
        <a:xfrm>
          <a:off x="973190" y="986724"/>
          <a:ext cx="1264141" cy="126414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4E9AE0-8049-48F6-BE79-0762A7592753}">
      <dsp:nvSpPr>
        <dsp:cNvPr id="0" name=""/>
        <dsp:cNvSpPr/>
      </dsp:nvSpPr>
      <dsp:spPr>
        <a:xfrm>
          <a:off x="1242597" y="1256131"/>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E976AD-539C-48A5-9401-5118923AAF57}">
      <dsp:nvSpPr>
        <dsp:cNvPr id="0" name=""/>
        <dsp:cNvSpPr/>
      </dsp:nvSpPr>
      <dsp:spPr>
        <a:xfrm>
          <a:off x="569079"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Posters</a:t>
          </a:r>
        </a:p>
      </dsp:txBody>
      <dsp:txXfrm>
        <a:off x="569079" y="2644614"/>
        <a:ext cx="2072362" cy="720000"/>
      </dsp:txXfrm>
    </dsp:sp>
    <dsp:sp modelId="{634557FE-5110-42D2-8A7B-0A62ECB6976E}">
      <dsp:nvSpPr>
        <dsp:cNvPr id="0" name=""/>
        <dsp:cNvSpPr/>
      </dsp:nvSpPr>
      <dsp:spPr>
        <a:xfrm>
          <a:off x="3408216" y="986724"/>
          <a:ext cx="1264141" cy="126414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995980-EB6D-4F45-ACD2-06566E3BB6B7}">
      <dsp:nvSpPr>
        <dsp:cNvPr id="0" name=""/>
        <dsp:cNvSpPr/>
      </dsp:nvSpPr>
      <dsp:spPr>
        <a:xfrm>
          <a:off x="3677623" y="1256131"/>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38BD86-1FAF-4C55-A427-77522AEAD6E7}">
      <dsp:nvSpPr>
        <dsp:cNvPr id="0" name=""/>
        <dsp:cNvSpPr/>
      </dsp:nvSpPr>
      <dsp:spPr>
        <a:xfrm>
          <a:off x="3004105"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Physicians/ Nurse Practitioners</a:t>
          </a:r>
        </a:p>
      </dsp:txBody>
      <dsp:txXfrm>
        <a:off x="3004105" y="2644614"/>
        <a:ext cx="2072362" cy="720000"/>
      </dsp:txXfrm>
    </dsp:sp>
    <dsp:sp modelId="{D549D4D2-9A30-40A6-9858-7D53D51813CB}">
      <dsp:nvSpPr>
        <dsp:cNvPr id="0" name=""/>
        <dsp:cNvSpPr/>
      </dsp:nvSpPr>
      <dsp:spPr>
        <a:xfrm>
          <a:off x="5843242" y="986724"/>
          <a:ext cx="1264141" cy="126414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B59D6F-D62B-4293-92A6-C46B936910F1}">
      <dsp:nvSpPr>
        <dsp:cNvPr id="0" name=""/>
        <dsp:cNvSpPr/>
      </dsp:nvSpPr>
      <dsp:spPr>
        <a:xfrm>
          <a:off x="6112649" y="1256131"/>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0A4473-4474-4E1C-B2AF-E497324350AC}">
      <dsp:nvSpPr>
        <dsp:cNvPr id="0" name=""/>
        <dsp:cNvSpPr/>
      </dsp:nvSpPr>
      <dsp:spPr>
        <a:xfrm>
          <a:off x="5439131"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Media</a:t>
          </a:r>
        </a:p>
      </dsp:txBody>
      <dsp:txXfrm>
        <a:off x="5439131" y="2644614"/>
        <a:ext cx="2072362" cy="720000"/>
      </dsp:txXfrm>
    </dsp:sp>
    <dsp:sp modelId="{F4C71B8F-2983-4F83-8B1A-4CD8EAD0AA85}">
      <dsp:nvSpPr>
        <dsp:cNvPr id="0" name=""/>
        <dsp:cNvSpPr/>
      </dsp:nvSpPr>
      <dsp:spPr>
        <a:xfrm>
          <a:off x="8278268" y="986724"/>
          <a:ext cx="1264141" cy="126414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80210F-9A48-479B-A555-956E0CA53B4A}">
      <dsp:nvSpPr>
        <dsp:cNvPr id="0" name=""/>
        <dsp:cNvSpPr/>
      </dsp:nvSpPr>
      <dsp:spPr>
        <a:xfrm>
          <a:off x="8547675" y="1256131"/>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192F6D-1721-4C4B-AC74-3D88CF3DDF2D}">
      <dsp:nvSpPr>
        <dsp:cNvPr id="0" name=""/>
        <dsp:cNvSpPr/>
      </dsp:nvSpPr>
      <dsp:spPr>
        <a:xfrm>
          <a:off x="7874157"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Snowball Sampling</a:t>
          </a:r>
        </a:p>
      </dsp:txBody>
      <dsp:txXfrm>
        <a:off x="7874157" y="2644614"/>
        <a:ext cx="2072362"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0A6E8-C562-FB49-89C1-FCEEF28AB1FD}">
      <dsp:nvSpPr>
        <dsp:cNvPr id="0" name=""/>
        <dsp:cNvSpPr/>
      </dsp:nvSpPr>
      <dsp:spPr>
        <a:xfrm>
          <a:off x="0" y="0"/>
          <a:ext cx="1037844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FDA8DF-B9AD-8E42-8FED-DF7E75552166}">
      <dsp:nvSpPr>
        <dsp:cNvPr id="0" name=""/>
        <dsp:cNvSpPr/>
      </dsp:nvSpPr>
      <dsp:spPr>
        <a:xfrm>
          <a:off x="0" y="0"/>
          <a:ext cx="10378440" cy="802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26-35 n=6</a:t>
          </a:r>
        </a:p>
      </dsp:txBody>
      <dsp:txXfrm>
        <a:off x="0" y="0"/>
        <a:ext cx="10378440" cy="802475"/>
      </dsp:txXfrm>
    </dsp:sp>
    <dsp:sp modelId="{8C51AD37-68E4-8242-AE3D-79279F0751B6}">
      <dsp:nvSpPr>
        <dsp:cNvPr id="0" name=""/>
        <dsp:cNvSpPr/>
      </dsp:nvSpPr>
      <dsp:spPr>
        <a:xfrm>
          <a:off x="0" y="802475"/>
          <a:ext cx="1037844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ECAD1A-EFDA-B34B-9CD0-F1B0CB24C449}">
      <dsp:nvSpPr>
        <dsp:cNvPr id="0" name=""/>
        <dsp:cNvSpPr/>
      </dsp:nvSpPr>
      <dsp:spPr>
        <a:xfrm>
          <a:off x="0" y="802475"/>
          <a:ext cx="10378440" cy="802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36-45 n=9</a:t>
          </a:r>
        </a:p>
      </dsp:txBody>
      <dsp:txXfrm>
        <a:off x="0" y="802475"/>
        <a:ext cx="10378440" cy="802475"/>
      </dsp:txXfrm>
    </dsp:sp>
    <dsp:sp modelId="{FE65BBA6-737B-734E-BC25-5EF73CE58112}">
      <dsp:nvSpPr>
        <dsp:cNvPr id="0" name=""/>
        <dsp:cNvSpPr/>
      </dsp:nvSpPr>
      <dsp:spPr>
        <a:xfrm>
          <a:off x="0" y="1604951"/>
          <a:ext cx="1037844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0F1B08-3A4E-3844-A7C1-3C39A4B85916}">
      <dsp:nvSpPr>
        <dsp:cNvPr id="0" name=""/>
        <dsp:cNvSpPr/>
      </dsp:nvSpPr>
      <dsp:spPr>
        <a:xfrm>
          <a:off x="0" y="1604951"/>
          <a:ext cx="10378440" cy="802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46-55 n=4</a:t>
          </a:r>
        </a:p>
      </dsp:txBody>
      <dsp:txXfrm>
        <a:off x="0" y="1604951"/>
        <a:ext cx="10378440" cy="802475"/>
      </dsp:txXfrm>
    </dsp:sp>
    <dsp:sp modelId="{DD54ECA9-7245-B845-AAC5-E7A3E97CF89D}">
      <dsp:nvSpPr>
        <dsp:cNvPr id="0" name=""/>
        <dsp:cNvSpPr/>
      </dsp:nvSpPr>
      <dsp:spPr>
        <a:xfrm>
          <a:off x="0" y="2407426"/>
          <a:ext cx="1037844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DD7FCD-3683-AC45-AB9D-D16479921547}">
      <dsp:nvSpPr>
        <dsp:cNvPr id="0" name=""/>
        <dsp:cNvSpPr/>
      </dsp:nvSpPr>
      <dsp:spPr>
        <a:xfrm>
          <a:off x="0" y="2407426"/>
          <a:ext cx="10378440" cy="802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55 plus n= 7</a:t>
          </a:r>
        </a:p>
      </dsp:txBody>
      <dsp:txXfrm>
        <a:off x="0" y="2407426"/>
        <a:ext cx="10378440" cy="8024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089900-F4E1-4787-AA82-BD1516FBDFCD}">
      <dsp:nvSpPr>
        <dsp:cNvPr id="0" name=""/>
        <dsp:cNvSpPr/>
      </dsp:nvSpPr>
      <dsp:spPr>
        <a:xfrm>
          <a:off x="1212569" y="987197"/>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0FA67B-CB56-453E-B131-87861D3A546C}">
      <dsp:nvSpPr>
        <dsp:cNvPr id="0" name=""/>
        <dsp:cNvSpPr/>
      </dsp:nvSpPr>
      <dsp:spPr>
        <a:xfrm>
          <a:off x="417971"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Semi-structured interviews </a:t>
          </a:r>
        </a:p>
      </dsp:txBody>
      <dsp:txXfrm>
        <a:off x="417971" y="2644140"/>
        <a:ext cx="2889450" cy="720000"/>
      </dsp:txXfrm>
    </dsp:sp>
    <dsp:sp modelId="{713852F3-29CC-41C4-B204-80CAB7D3D040}">
      <dsp:nvSpPr>
        <dsp:cNvPr id="0" name=""/>
        <dsp:cNvSpPr/>
      </dsp:nvSpPr>
      <dsp:spPr>
        <a:xfrm>
          <a:off x="4607673" y="987197"/>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5D4FC7-9870-4A31-85B1-440F5C4845F2}">
      <dsp:nvSpPr>
        <dsp:cNvPr id="0" name=""/>
        <dsp:cNvSpPr/>
      </dsp:nvSpPr>
      <dsp:spPr>
        <a:xfrm>
          <a:off x="3813074"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Constant Comparative Method</a:t>
          </a:r>
        </a:p>
      </dsp:txBody>
      <dsp:txXfrm>
        <a:off x="3813074" y="2644140"/>
        <a:ext cx="2889450" cy="720000"/>
      </dsp:txXfrm>
    </dsp:sp>
    <dsp:sp modelId="{7337758E-3CCD-4EF7-9865-B39F450736EA}">
      <dsp:nvSpPr>
        <dsp:cNvPr id="0" name=""/>
        <dsp:cNvSpPr/>
      </dsp:nvSpPr>
      <dsp:spPr>
        <a:xfrm>
          <a:off x="8002777" y="987197"/>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253EAE-0F60-400E-A305-F2DFFC90C14C}">
      <dsp:nvSpPr>
        <dsp:cNvPr id="0" name=""/>
        <dsp:cNvSpPr/>
      </dsp:nvSpPr>
      <dsp:spPr>
        <a:xfrm>
          <a:off x="7208178"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Substantive and Theoretical Coding</a:t>
          </a:r>
        </a:p>
      </dsp:txBody>
      <dsp:txXfrm>
        <a:off x="7208178" y="2644140"/>
        <a:ext cx="288945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DCEAF7-C0DD-F943-9804-F103D2F3180E}">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13CD1B-D586-C64D-A501-62389D9A65BA}">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dirty="0"/>
            <a:t>In person</a:t>
          </a:r>
        </a:p>
      </dsp:txBody>
      <dsp:txXfrm>
        <a:off x="0" y="2124"/>
        <a:ext cx="10515600" cy="1449029"/>
      </dsp:txXfrm>
    </dsp:sp>
    <dsp:sp modelId="{F69DDF63-08A1-E14F-B96A-5DA3B54FBD62}">
      <dsp:nvSpPr>
        <dsp:cNvPr id="0" name=""/>
        <dsp:cNvSpPr/>
      </dsp:nvSpPr>
      <dsp:spPr>
        <a:xfrm>
          <a:off x="0" y="145115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A5A9B3-1101-9E4A-9D71-6780133D3EF0}">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Webex</a:t>
          </a:r>
        </a:p>
      </dsp:txBody>
      <dsp:txXfrm>
        <a:off x="0" y="1451154"/>
        <a:ext cx="10515600" cy="1449029"/>
      </dsp:txXfrm>
    </dsp:sp>
    <dsp:sp modelId="{95097BD7-F597-704F-991D-F6FD9E02DE23}">
      <dsp:nvSpPr>
        <dsp:cNvPr id="0" name=""/>
        <dsp:cNvSpPr/>
      </dsp:nvSpPr>
      <dsp:spPr>
        <a:xfrm>
          <a:off x="0" y="29001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8592B6-5DDB-2849-9EE2-F79C6B450159}">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Over the phone</a:t>
          </a:r>
        </a:p>
      </dsp:txBody>
      <dsp:txXfrm>
        <a:off x="0" y="2900183"/>
        <a:ext cx="10515600" cy="14490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95469-785D-F943-B21E-EEF43AE3269C}">
      <dsp:nvSpPr>
        <dsp:cNvPr id="0" name=""/>
        <dsp:cNvSpPr/>
      </dsp:nvSpPr>
      <dsp:spPr>
        <a:xfrm>
          <a:off x="67240" y="944273"/>
          <a:ext cx="1698777" cy="1019266"/>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Substantive Coding </a:t>
          </a:r>
        </a:p>
      </dsp:txBody>
      <dsp:txXfrm>
        <a:off x="97093" y="974126"/>
        <a:ext cx="1639071" cy="959560"/>
      </dsp:txXfrm>
    </dsp:sp>
    <dsp:sp modelId="{3CFC8034-B0F0-2F48-8DE3-999DE8A9652E}">
      <dsp:nvSpPr>
        <dsp:cNvPr id="0" name=""/>
        <dsp:cNvSpPr/>
      </dsp:nvSpPr>
      <dsp:spPr>
        <a:xfrm rot="41540">
          <a:off x="1900544" y="1256871"/>
          <a:ext cx="285237" cy="4212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900547" y="1340613"/>
        <a:ext cx="199666" cy="252778"/>
      </dsp:txXfrm>
    </dsp:sp>
    <dsp:sp modelId="{733DEAD7-FC16-C04A-940B-EC7753D053AE}">
      <dsp:nvSpPr>
        <dsp:cNvPr id="0" name=""/>
        <dsp:cNvSpPr/>
      </dsp:nvSpPr>
      <dsp:spPr>
        <a:xfrm>
          <a:off x="2304163" y="971304"/>
          <a:ext cx="1698777" cy="1019266"/>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Theoretical Coding</a:t>
          </a:r>
        </a:p>
      </dsp:txBody>
      <dsp:txXfrm>
        <a:off x="2334016" y="1001157"/>
        <a:ext cx="1639071" cy="959560"/>
      </dsp:txXfrm>
    </dsp:sp>
    <dsp:sp modelId="{95877469-E2FB-5A45-9BAC-4F6A842398AB}">
      <dsp:nvSpPr>
        <dsp:cNvPr id="0" name=""/>
        <dsp:cNvSpPr/>
      </dsp:nvSpPr>
      <dsp:spPr>
        <a:xfrm rot="61061">
          <a:off x="4192739" y="1292324"/>
          <a:ext cx="402502" cy="4212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192749" y="1375511"/>
        <a:ext cx="281751" cy="252778"/>
      </dsp:txXfrm>
    </dsp:sp>
    <dsp:sp modelId="{6FAC204C-D60A-5F40-BD2B-9375E276B91F}">
      <dsp:nvSpPr>
        <dsp:cNvPr id="0" name=""/>
        <dsp:cNvSpPr/>
      </dsp:nvSpPr>
      <dsp:spPr>
        <a:xfrm>
          <a:off x="4762260" y="925402"/>
          <a:ext cx="1698777" cy="1198402"/>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Substantive Theory</a:t>
          </a:r>
        </a:p>
      </dsp:txBody>
      <dsp:txXfrm>
        <a:off x="4797360" y="960502"/>
        <a:ext cx="1628577" cy="11282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95469-785D-F943-B21E-EEF43AE3269C}">
      <dsp:nvSpPr>
        <dsp:cNvPr id="0" name=""/>
        <dsp:cNvSpPr/>
      </dsp:nvSpPr>
      <dsp:spPr>
        <a:xfrm>
          <a:off x="598" y="0"/>
          <a:ext cx="2800517" cy="1723368"/>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Construct 1: Sustaining one's sense of unknowing</a:t>
          </a:r>
        </a:p>
      </dsp:txBody>
      <dsp:txXfrm>
        <a:off x="51074" y="50476"/>
        <a:ext cx="2699565" cy="1622416"/>
      </dsp:txXfrm>
    </dsp:sp>
    <dsp:sp modelId="{3CFC8034-B0F0-2F48-8DE3-999DE8A9652E}">
      <dsp:nvSpPr>
        <dsp:cNvPr id="0" name=""/>
        <dsp:cNvSpPr/>
      </dsp:nvSpPr>
      <dsp:spPr>
        <a:xfrm rot="94842">
          <a:off x="3086125" y="539832"/>
          <a:ext cx="527241" cy="6973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3086155" y="677118"/>
        <a:ext cx="369069" cy="418402"/>
      </dsp:txXfrm>
    </dsp:sp>
    <dsp:sp modelId="{733DEAD7-FC16-C04A-940B-EC7753D053AE}">
      <dsp:nvSpPr>
        <dsp:cNvPr id="0" name=""/>
        <dsp:cNvSpPr/>
      </dsp:nvSpPr>
      <dsp:spPr>
        <a:xfrm>
          <a:off x="3795715" y="0"/>
          <a:ext cx="2655876" cy="187099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Construct 2: </a:t>
          </a:r>
          <a:r>
            <a:rPr lang="en-CA" sz="2000" kern="1200" dirty="0">
              <a:solidFill>
                <a:schemeClr val="bg1"/>
              </a:solidFill>
            </a:rPr>
            <a:t>Knowing One’s Risk for coronary artery disease post gestational diabetes</a:t>
          </a:r>
          <a:endParaRPr lang="en-US" sz="2000" kern="1200" dirty="0">
            <a:solidFill>
              <a:schemeClr val="bg1"/>
            </a:solidFill>
          </a:endParaRPr>
        </a:p>
      </dsp:txBody>
      <dsp:txXfrm>
        <a:off x="3850515" y="54800"/>
        <a:ext cx="2546276" cy="1761393"/>
      </dsp:txXfrm>
    </dsp:sp>
    <dsp:sp modelId="{95877469-E2FB-5A45-9BAC-4F6A842398AB}">
      <dsp:nvSpPr>
        <dsp:cNvPr id="0" name=""/>
        <dsp:cNvSpPr/>
      </dsp:nvSpPr>
      <dsp:spPr>
        <a:xfrm rot="10399431" flipH="1">
          <a:off x="6595283" y="558039"/>
          <a:ext cx="466054" cy="6973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595757" y="705634"/>
        <a:ext cx="326238" cy="418402"/>
      </dsp:txXfrm>
    </dsp:sp>
    <dsp:sp modelId="{6FAC204C-D60A-5F40-BD2B-9375E276B91F}">
      <dsp:nvSpPr>
        <dsp:cNvPr id="0" name=""/>
        <dsp:cNvSpPr/>
      </dsp:nvSpPr>
      <dsp:spPr>
        <a:xfrm>
          <a:off x="7420532" y="0"/>
          <a:ext cx="2911473" cy="1826154"/>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endParaRPr lang="en-US" sz="2000" kern="1200" dirty="0">
            <a:solidFill>
              <a:schemeClr val="bg1"/>
            </a:solidFill>
          </a:endParaRPr>
        </a:p>
        <a:p>
          <a:pPr marL="0" lvl="0" indent="0" algn="l" defTabSz="889000">
            <a:lnSpc>
              <a:spcPct val="90000"/>
            </a:lnSpc>
            <a:spcBef>
              <a:spcPct val="0"/>
            </a:spcBef>
            <a:spcAft>
              <a:spcPct val="35000"/>
            </a:spcAft>
            <a:buNone/>
          </a:pPr>
          <a:r>
            <a:rPr lang="en-US" sz="2000" kern="1200" dirty="0">
              <a:solidFill>
                <a:schemeClr val="bg1"/>
              </a:solidFill>
            </a:rPr>
            <a:t>Construct 3: </a:t>
          </a:r>
        </a:p>
        <a:p>
          <a:pPr marL="0" lvl="0" indent="0" algn="l" defTabSz="889000">
            <a:lnSpc>
              <a:spcPct val="90000"/>
            </a:lnSpc>
            <a:spcBef>
              <a:spcPct val="0"/>
            </a:spcBef>
            <a:spcAft>
              <a:spcPct val="35000"/>
            </a:spcAft>
            <a:buNone/>
          </a:pPr>
          <a:r>
            <a:rPr lang="en-US" sz="2000" kern="1200" dirty="0">
              <a:solidFill>
                <a:schemeClr val="bg1"/>
              </a:solidFill>
            </a:rPr>
            <a:t>Living with one's risk for coronary artery disease</a:t>
          </a:r>
        </a:p>
        <a:p>
          <a:pPr marL="0" lvl="0" indent="0" algn="l" defTabSz="889000">
            <a:lnSpc>
              <a:spcPct val="90000"/>
            </a:lnSpc>
            <a:spcBef>
              <a:spcPct val="0"/>
            </a:spcBef>
            <a:spcAft>
              <a:spcPct val="35000"/>
            </a:spcAft>
            <a:buNone/>
          </a:pPr>
          <a:endParaRPr lang="en-US" sz="2000" kern="1200" dirty="0">
            <a:solidFill>
              <a:schemeClr val="tx1"/>
            </a:solidFill>
          </a:endParaRPr>
        </a:p>
        <a:p>
          <a:pPr marL="0" lvl="0" indent="0" algn="l" defTabSz="889000">
            <a:lnSpc>
              <a:spcPct val="90000"/>
            </a:lnSpc>
            <a:spcBef>
              <a:spcPct val="0"/>
            </a:spcBef>
            <a:spcAft>
              <a:spcPct val="35000"/>
            </a:spcAft>
            <a:buNone/>
          </a:pPr>
          <a:endParaRPr lang="en-US" sz="2000" kern="1200" dirty="0">
            <a:solidFill>
              <a:schemeClr val="tx1"/>
            </a:solidFill>
          </a:endParaRPr>
        </a:p>
      </dsp:txBody>
      <dsp:txXfrm>
        <a:off x="7474018" y="53486"/>
        <a:ext cx="2804501" cy="17191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749F8-5436-BD45-B528-C09B1D81A69F}">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912848"/>
        <a:ext cx="34897" cy="6979"/>
      </dsp:txXfrm>
    </dsp:sp>
    <dsp:sp modelId="{5EE65410-EC3A-4045-AD0E-09BC1D0AFB38}">
      <dsp:nvSpPr>
        <dsp:cNvPr id="0" name=""/>
        <dsp:cNvSpPr/>
      </dsp:nvSpPr>
      <dsp:spPr>
        <a:xfrm>
          <a:off x="8061" y="5979"/>
          <a:ext cx="3034531" cy="18207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577850">
            <a:lnSpc>
              <a:spcPct val="90000"/>
            </a:lnSpc>
            <a:spcBef>
              <a:spcPct val="0"/>
            </a:spcBef>
            <a:spcAft>
              <a:spcPct val="35000"/>
            </a:spcAft>
            <a:buNone/>
          </a:pPr>
          <a:r>
            <a:rPr lang="en-CA" sz="1300" kern="1200"/>
            <a:t>It is important that women and HCPs alike are educated on the risk for CAD following GDM  to help to increase awareness and to ensure this cohort is receiving timely and appropriate health care</a:t>
          </a:r>
          <a:endParaRPr lang="en-US" sz="1300" kern="1200"/>
        </a:p>
      </dsp:txBody>
      <dsp:txXfrm>
        <a:off x="8061" y="5979"/>
        <a:ext cx="3034531" cy="1820718"/>
      </dsp:txXfrm>
    </dsp:sp>
    <dsp:sp modelId="{1024A3ED-3A3D-2B4C-8E6F-A1ED1E38EBC4}">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6350" cap="flat" cmpd="sng" algn="ctr">
          <a:solidFill>
            <a:schemeClr val="accent2">
              <a:hueOff val="-363841"/>
              <a:satOff val="-20982"/>
              <a:lumOff val="215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912848"/>
        <a:ext cx="34897" cy="6979"/>
      </dsp:txXfrm>
    </dsp:sp>
    <dsp:sp modelId="{8C844A9A-2D18-654E-A061-8DDD51054347}">
      <dsp:nvSpPr>
        <dsp:cNvPr id="0" name=""/>
        <dsp:cNvSpPr/>
      </dsp:nvSpPr>
      <dsp:spPr>
        <a:xfrm>
          <a:off x="3740534" y="5979"/>
          <a:ext cx="3034531" cy="1820718"/>
        </a:xfrm>
        <a:prstGeom prst="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577850">
            <a:lnSpc>
              <a:spcPct val="90000"/>
            </a:lnSpc>
            <a:spcBef>
              <a:spcPct val="0"/>
            </a:spcBef>
            <a:spcAft>
              <a:spcPct val="35000"/>
            </a:spcAft>
            <a:buNone/>
          </a:pPr>
          <a:r>
            <a:rPr lang="en-CA" sz="1300" kern="1200"/>
            <a:t>Women must start to advocate for their own health and engage in discussions with their HCP about coinciding health promotion activities during pregnancy.</a:t>
          </a:r>
          <a:endParaRPr lang="en-US" sz="1300" kern="1200"/>
        </a:p>
      </dsp:txBody>
      <dsp:txXfrm>
        <a:off x="3740534" y="5979"/>
        <a:ext cx="3034531" cy="1820718"/>
      </dsp:txXfrm>
    </dsp:sp>
    <dsp:sp modelId="{3AF11BB7-0F97-9146-9344-ECFFDC06E128}">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6350" cap="flat" cmpd="sng" algn="ctr">
          <a:solidFill>
            <a:schemeClr val="accent2">
              <a:hueOff val="-727682"/>
              <a:satOff val="-41964"/>
              <a:lumOff val="431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0362" y="2155079"/>
        <a:ext cx="374875" cy="6979"/>
      </dsp:txXfrm>
    </dsp:sp>
    <dsp:sp modelId="{74287D2C-23EA-7F42-A3D2-9EAD49D127D9}">
      <dsp:nvSpPr>
        <dsp:cNvPr id="0" name=""/>
        <dsp:cNvSpPr/>
      </dsp:nvSpPr>
      <dsp:spPr>
        <a:xfrm>
          <a:off x="7473007" y="5979"/>
          <a:ext cx="3034531" cy="1820718"/>
        </a:xfrm>
        <a:prstGeom prst="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577850">
            <a:lnSpc>
              <a:spcPct val="90000"/>
            </a:lnSpc>
            <a:spcBef>
              <a:spcPct val="0"/>
            </a:spcBef>
            <a:spcAft>
              <a:spcPct val="35000"/>
            </a:spcAft>
            <a:buNone/>
          </a:pPr>
          <a:r>
            <a:rPr lang="en-CA" sz="1300" kern="1200"/>
            <a:t>The findings of this study reconfirmed that follow-up for CAD is not occurring in this group of patients. </a:t>
          </a:r>
          <a:endParaRPr lang="en-US" sz="1300" kern="1200"/>
        </a:p>
      </dsp:txBody>
      <dsp:txXfrm>
        <a:off x="7473007" y="5979"/>
        <a:ext cx="3034531" cy="1820718"/>
      </dsp:txXfrm>
    </dsp:sp>
    <dsp:sp modelId="{B98A6F5C-4F58-9842-B9AF-91645B400B1D}">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6350" cap="flat" cmpd="sng" algn="ctr">
          <a:solidFill>
            <a:schemeClr val="accent2">
              <a:hueOff val="-1091522"/>
              <a:satOff val="-62946"/>
              <a:lumOff val="647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3431509"/>
        <a:ext cx="34897" cy="6979"/>
      </dsp:txXfrm>
    </dsp:sp>
    <dsp:sp modelId="{D15893EE-1175-2943-BCE1-F16152935230}">
      <dsp:nvSpPr>
        <dsp:cNvPr id="0" name=""/>
        <dsp:cNvSpPr/>
      </dsp:nvSpPr>
      <dsp:spPr>
        <a:xfrm>
          <a:off x="8061" y="2524640"/>
          <a:ext cx="3034531" cy="1820718"/>
        </a:xfrm>
        <a:prstGeom prst="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577850">
            <a:lnSpc>
              <a:spcPct val="90000"/>
            </a:lnSpc>
            <a:spcBef>
              <a:spcPct val="0"/>
            </a:spcBef>
            <a:spcAft>
              <a:spcPct val="35000"/>
            </a:spcAft>
            <a:buNone/>
          </a:pPr>
          <a:r>
            <a:rPr lang="en-CA" sz="1300" kern="1200"/>
            <a:t>Gender specific care</a:t>
          </a:r>
          <a:endParaRPr lang="en-US" sz="1300" kern="1200"/>
        </a:p>
      </dsp:txBody>
      <dsp:txXfrm>
        <a:off x="8061" y="2524640"/>
        <a:ext cx="3034531" cy="1820718"/>
      </dsp:txXfrm>
    </dsp:sp>
    <dsp:sp modelId="{D2704CFE-1B94-6D40-B254-F03AFAC7BF6E}">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6350" cap="flat" cmpd="sng" algn="ctr">
          <a:solidFill>
            <a:schemeClr val="accent2">
              <a:hueOff val="-1455363"/>
              <a:satOff val="-83928"/>
              <a:lumOff val="862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3431509"/>
        <a:ext cx="34897" cy="6979"/>
      </dsp:txXfrm>
    </dsp:sp>
    <dsp:sp modelId="{9154237F-85C1-374C-AFB6-E178E22640F8}">
      <dsp:nvSpPr>
        <dsp:cNvPr id="0" name=""/>
        <dsp:cNvSpPr/>
      </dsp:nvSpPr>
      <dsp:spPr>
        <a:xfrm>
          <a:off x="3740534" y="2524640"/>
          <a:ext cx="3034531" cy="1820718"/>
        </a:xfrm>
        <a:prstGeom prst="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577850">
            <a:lnSpc>
              <a:spcPct val="90000"/>
            </a:lnSpc>
            <a:spcBef>
              <a:spcPct val="0"/>
            </a:spcBef>
            <a:spcAft>
              <a:spcPct val="35000"/>
            </a:spcAft>
            <a:buNone/>
          </a:pPr>
          <a:r>
            <a:rPr lang="en-CA" sz="1300" kern="1200"/>
            <a:t>There is a need for appropriate communication about one’s risk so that women can take and benefit from early interventions and screening. Implementing risk communication tools and education on the risk for CAD should be a part of routine care for this group of patients. </a:t>
          </a:r>
          <a:endParaRPr lang="en-US" sz="1300" kern="1200"/>
        </a:p>
      </dsp:txBody>
      <dsp:txXfrm>
        <a:off x="3740534" y="2524640"/>
        <a:ext cx="3034531" cy="1820718"/>
      </dsp:txXfrm>
    </dsp:sp>
    <dsp:sp modelId="{30B14293-3C7B-9846-A8E1-DE9BBB2DB33F}">
      <dsp:nvSpPr>
        <dsp:cNvPr id="0" name=""/>
        <dsp:cNvSpPr/>
      </dsp:nvSpPr>
      <dsp:spPr>
        <a:xfrm>
          <a:off x="7473007" y="2524640"/>
          <a:ext cx="3034531" cy="1820718"/>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577850">
            <a:lnSpc>
              <a:spcPct val="90000"/>
            </a:lnSpc>
            <a:spcBef>
              <a:spcPct val="0"/>
            </a:spcBef>
            <a:spcAft>
              <a:spcPct val="35000"/>
            </a:spcAft>
            <a:buNone/>
          </a:pPr>
          <a:r>
            <a:rPr lang="en-CA" sz="1300" kern="1200"/>
            <a:t>To provide high quality care, it is imperative that HCPs ensure that patients have access to all knowledge sources. As well, HCPs must work towards forging a trusting relationship with patients. </a:t>
          </a:r>
          <a:endParaRPr lang="en-US" sz="1300" kern="1200"/>
        </a:p>
      </dsp:txBody>
      <dsp:txXfrm>
        <a:off x="7473007" y="2524640"/>
        <a:ext cx="3034531" cy="18207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4F313F-0741-FF42-9862-E058D89F64E2}"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0F5EE8-7825-F84E-8118-008869506715}" type="slidenum">
              <a:rPr lang="en-US" smtClean="0"/>
              <a:t>‹#›</a:t>
            </a:fld>
            <a:endParaRPr lang="en-US"/>
          </a:p>
        </p:txBody>
      </p:sp>
    </p:spTree>
    <p:extLst>
      <p:ext uri="{BB962C8B-B14F-4D97-AF65-F5344CB8AC3E}">
        <p14:creationId xmlns:p14="http://schemas.microsoft.com/office/powerpoint/2010/main" val="2002451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Glaserian</a:t>
            </a:r>
            <a:r>
              <a:rPr lang="en-US" dirty="0"/>
              <a:t> approach that is grounded in objectivity </a:t>
            </a:r>
          </a:p>
          <a:p>
            <a:r>
              <a:rPr lang="en-US" dirty="0"/>
              <a:t>Glaser aims for emerging theory (inductive approach</a:t>
            </a:r>
          </a:p>
        </p:txBody>
      </p:sp>
      <p:sp>
        <p:nvSpPr>
          <p:cNvPr id="4" name="Slide Number Placeholder 3"/>
          <p:cNvSpPr>
            <a:spLocks noGrp="1"/>
          </p:cNvSpPr>
          <p:nvPr>
            <p:ph type="sldNum" sz="quarter" idx="5"/>
          </p:nvPr>
        </p:nvSpPr>
        <p:spPr/>
        <p:txBody>
          <a:bodyPr/>
          <a:lstStyle/>
          <a:p>
            <a:fld id="{7748F5EB-30F0-9A4F-A838-CA25EDE0F654}" type="slidenum">
              <a:rPr lang="en-US" smtClean="0"/>
              <a:t>9</a:t>
            </a:fld>
            <a:endParaRPr lang="en-US"/>
          </a:p>
        </p:txBody>
      </p:sp>
    </p:spTree>
    <p:extLst>
      <p:ext uri="{BB962C8B-B14F-4D97-AF65-F5344CB8AC3E}">
        <p14:creationId xmlns:p14="http://schemas.microsoft.com/office/powerpoint/2010/main" val="4002832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Substantive coding is the initial process of coding</a:t>
            </a:r>
          </a:p>
          <a:p>
            <a:r>
              <a:rPr lang="en-US" dirty="0"/>
              <a:t>. It is at this phase that codes are assigned and then merged to create subcategories and categories. </a:t>
            </a:r>
          </a:p>
          <a:p>
            <a:r>
              <a:rPr lang="en-US" dirty="0"/>
              <a:t>Consist of open and selective coding </a:t>
            </a:r>
          </a:p>
          <a:p>
            <a:r>
              <a:rPr lang="en-US" dirty="0"/>
              <a:t>According to Glaser (1978) open coding starts with line by line coding of the interview transcript to ensure that all of the data is covered. These codes are considered conceptual labels</a:t>
            </a:r>
          </a:p>
          <a:p>
            <a:r>
              <a:rPr lang="en-US" dirty="0"/>
              <a:t>The conceptual labels are then merged into similar concepts and properties and collapsed into conceptual categories </a:t>
            </a:r>
          </a:p>
          <a:p>
            <a:r>
              <a:rPr lang="en-US" dirty="0"/>
              <a:t>The researcher will aim for as many categories that “fit” as possible</a:t>
            </a:r>
          </a:p>
          <a:p>
            <a:r>
              <a:rPr lang="en-US" dirty="0"/>
              <a:t>As open coding continues </a:t>
            </a:r>
            <a:r>
              <a:rPr lang="en-US" b="1" dirty="0"/>
              <a:t>core categories </a:t>
            </a:r>
            <a:r>
              <a:rPr lang="en-US" dirty="0"/>
              <a:t>emerge </a:t>
            </a:r>
          </a:p>
          <a:p>
            <a:r>
              <a:rPr lang="en-US" dirty="0"/>
              <a:t>The core category is identified as being central to the psychosocial process </a:t>
            </a:r>
          </a:p>
          <a:p>
            <a:r>
              <a:rPr lang="en-US" dirty="0"/>
              <a:t>There will be a core variable in the core category that occurs frequently </a:t>
            </a:r>
          </a:p>
          <a:p>
            <a:r>
              <a:rPr lang="en-US" dirty="0"/>
              <a:t>It is at this point that the categories become saturated and their properties are confirmed</a:t>
            </a:r>
          </a:p>
          <a:p>
            <a:r>
              <a:rPr lang="en-US" dirty="0"/>
              <a:t>In selective coding the researcher codes for data related to the core variable. The core variable accounts for the variation in participants’ experiences and explains what is happening in a basic psychosocial process. </a:t>
            </a:r>
          </a:p>
          <a:p>
            <a:r>
              <a:rPr lang="en-US" dirty="0"/>
              <a:t>Reflects on the process undertaken by the researcher in order to make theoretical links between categories. </a:t>
            </a:r>
          </a:p>
          <a:p>
            <a:r>
              <a:rPr lang="en-US" dirty="0"/>
              <a:t>“while substantive codes break down data, theoretical codes weave them back together into a organized whole theory” (Glaser, 1978). </a:t>
            </a:r>
          </a:p>
          <a:p>
            <a:r>
              <a:rPr lang="en-US" dirty="0"/>
              <a:t>Theoretical constructs must not be preconceived but rather emergent in the data</a:t>
            </a:r>
          </a:p>
          <a:p>
            <a:r>
              <a:rPr lang="en-US" dirty="0"/>
              <a:t>Theoretical constructs collectively describe the basic psychosocial process of a phenomenon. There will be a core variable that helps link the theoretical constructs together</a:t>
            </a:r>
          </a:p>
          <a:p>
            <a:r>
              <a:rPr lang="en-US" dirty="0"/>
              <a:t>A grounded theory will be developed to describe the psychosocial process</a:t>
            </a:r>
            <a:endParaRPr lang="en-CA" dirty="0"/>
          </a:p>
          <a:p>
            <a:endParaRPr lang="en-US" dirty="0"/>
          </a:p>
          <a:p>
            <a:pPr marL="174245" indent="-17424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18</a:t>
            </a:fld>
            <a:endParaRPr lang="en-US"/>
          </a:p>
        </p:txBody>
      </p:sp>
    </p:spTree>
    <p:extLst>
      <p:ext uri="{BB962C8B-B14F-4D97-AF65-F5344CB8AC3E}">
        <p14:creationId xmlns:p14="http://schemas.microsoft.com/office/powerpoint/2010/main" val="83552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Substantive coding is the initial process of coding</a:t>
            </a:r>
          </a:p>
          <a:p>
            <a:r>
              <a:rPr lang="en-US" dirty="0"/>
              <a:t>. It is at this phase that codes are assigned and then merged to create subcategories and categories. </a:t>
            </a:r>
          </a:p>
          <a:p>
            <a:r>
              <a:rPr lang="en-US" dirty="0"/>
              <a:t>Consist of open and selective coding </a:t>
            </a:r>
          </a:p>
          <a:p>
            <a:r>
              <a:rPr lang="en-US" dirty="0"/>
              <a:t>According to Glaser (1978) open coding starts with line by line coding of the interview transcript to ensure that all of the data is covered. These codes are considered conceptual labels</a:t>
            </a:r>
          </a:p>
          <a:p>
            <a:r>
              <a:rPr lang="en-US" dirty="0"/>
              <a:t>The conceptual labels are then merged into similar concepts and properties and collapsed into conceptual categories </a:t>
            </a:r>
          </a:p>
          <a:p>
            <a:r>
              <a:rPr lang="en-US" dirty="0"/>
              <a:t>The researcher will aim for as many categories that “fit” as possible</a:t>
            </a:r>
          </a:p>
          <a:p>
            <a:r>
              <a:rPr lang="en-US" dirty="0"/>
              <a:t>As open coding continues </a:t>
            </a:r>
            <a:r>
              <a:rPr lang="en-US" b="1" dirty="0"/>
              <a:t>core categories </a:t>
            </a:r>
            <a:r>
              <a:rPr lang="en-US" dirty="0"/>
              <a:t>emerge </a:t>
            </a:r>
          </a:p>
          <a:p>
            <a:r>
              <a:rPr lang="en-US" dirty="0"/>
              <a:t>The core category is identified as being central to the psychosocial process </a:t>
            </a:r>
          </a:p>
          <a:p>
            <a:r>
              <a:rPr lang="en-US" dirty="0"/>
              <a:t>There will be a core variable in the core category that occurs frequently </a:t>
            </a:r>
          </a:p>
          <a:p>
            <a:r>
              <a:rPr lang="en-US" dirty="0"/>
              <a:t>It is at this point that the categories become saturated and their properties are confirmed</a:t>
            </a:r>
          </a:p>
          <a:p>
            <a:r>
              <a:rPr lang="en-US" dirty="0"/>
              <a:t>In selective coding the researcher codes for data related to the core variable. The core variable accounts for the variation in participants’ experiences and explains what is happening in a basic psychosocial process. </a:t>
            </a:r>
          </a:p>
          <a:p>
            <a:r>
              <a:rPr lang="en-US" dirty="0"/>
              <a:t>Reflects on the process undertaken by the researcher in order to make theoretical links between categories. </a:t>
            </a:r>
          </a:p>
          <a:p>
            <a:r>
              <a:rPr lang="en-US" dirty="0"/>
              <a:t>“while substantive codes break down data, theoretical codes weave them back together into a organized whole theory” (Glaser, 1978). </a:t>
            </a:r>
          </a:p>
          <a:p>
            <a:r>
              <a:rPr lang="en-US" dirty="0"/>
              <a:t>Theoretical constructs must not be preconceived but rather emergent in the data</a:t>
            </a:r>
          </a:p>
          <a:p>
            <a:r>
              <a:rPr lang="en-US" dirty="0"/>
              <a:t>Theoretical constructs collectively describe the basic psychosocial process of a phenomenon. There will be a core variable that helps link the theoretical constructs together</a:t>
            </a:r>
          </a:p>
          <a:p>
            <a:r>
              <a:rPr lang="en-US" dirty="0"/>
              <a:t>A grounded theory will be developed to describe the psychosocial process</a:t>
            </a:r>
            <a:endParaRPr lang="en-CA" dirty="0"/>
          </a:p>
          <a:p>
            <a:endParaRPr lang="en-US" dirty="0"/>
          </a:p>
          <a:p>
            <a:pPr marL="174245" indent="-17424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20</a:t>
            </a:fld>
            <a:endParaRPr lang="en-US"/>
          </a:p>
        </p:txBody>
      </p:sp>
    </p:spTree>
    <p:extLst>
      <p:ext uri="{BB962C8B-B14F-4D97-AF65-F5344CB8AC3E}">
        <p14:creationId xmlns:p14="http://schemas.microsoft.com/office/powerpoint/2010/main" val="2224145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48F5EB-30F0-9A4F-A838-CA25EDE0F654}" type="slidenum">
              <a:rPr lang="en-US" smtClean="0"/>
              <a:t>28</a:t>
            </a:fld>
            <a:endParaRPr lang="en-US"/>
          </a:p>
        </p:txBody>
      </p:sp>
    </p:spTree>
    <p:extLst>
      <p:ext uri="{BB962C8B-B14F-4D97-AF65-F5344CB8AC3E}">
        <p14:creationId xmlns:p14="http://schemas.microsoft.com/office/powerpoint/2010/main" val="68490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48F5EB-30F0-9A4F-A838-CA25EDE0F654}" type="slidenum">
              <a:rPr lang="en-US" smtClean="0"/>
              <a:t>29</a:t>
            </a:fld>
            <a:endParaRPr lang="en-US"/>
          </a:p>
        </p:txBody>
      </p:sp>
    </p:spTree>
    <p:extLst>
      <p:ext uri="{BB962C8B-B14F-4D97-AF65-F5344CB8AC3E}">
        <p14:creationId xmlns:p14="http://schemas.microsoft.com/office/powerpoint/2010/main" val="2262117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C72EB-7300-020C-6AF9-2364E45A58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32A787-4DCB-04E6-2E5C-7BFAA65B35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17BDE3-9055-8914-7B55-122F77D5CF8C}"/>
              </a:ext>
            </a:extLst>
          </p:cNvPr>
          <p:cNvSpPr>
            <a:spLocks noGrp="1"/>
          </p:cNvSpPr>
          <p:nvPr>
            <p:ph type="dt" sz="half" idx="10"/>
          </p:nvPr>
        </p:nvSpPr>
        <p:spPr/>
        <p:txBody>
          <a:bodyPr/>
          <a:lstStyle/>
          <a:p>
            <a:fld id="{59696120-F139-304A-A1FE-9FDA890C7968}" type="datetimeFigureOut">
              <a:rPr lang="en-US" smtClean="0"/>
              <a:t>11/22/2024</a:t>
            </a:fld>
            <a:endParaRPr lang="en-US"/>
          </a:p>
        </p:txBody>
      </p:sp>
      <p:sp>
        <p:nvSpPr>
          <p:cNvPr id="5" name="Footer Placeholder 4">
            <a:extLst>
              <a:ext uri="{FF2B5EF4-FFF2-40B4-BE49-F238E27FC236}">
                <a16:creationId xmlns:a16="http://schemas.microsoft.com/office/drawing/2014/main" id="{E1CDED5F-F5BD-2710-8BA9-86AB7E8691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DCF77E-28A4-1BA6-1E18-8D8C0FC496C9}"/>
              </a:ext>
            </a:extLst>
          </p:cNvPr>
          <p:cNvSpPr>
            <a:spLocks noGrp="1"/>
          </p:cNvSpPr>
          <p:nvPr>
            <p:ph type="sldNum" sz="quarter" idx="12"/>
          </p:nvPr>
        </p:nvSpPr>
        <p:spPr/>
        <p:txBody>
          <a:bodyPr/>
          <a:lstStyle/>
          <a:p>
            <a:fld id="{C64CC604-3595-CA40-A38D-4425B7F9830E}" type="slidenum">
              <a:rPr lang="en-US" smtClean="0"/>
              <a:t>‹#›</a:t>
            </a:fld>
            <a:endParaRPr lang="en-US"/>
          </a:p>
        </p:txBody>
      </p:sp>
    </p:spTree>
    <p:extLst>
      <p:ext uri="{BB962C8B-B14F-4D97-AF65-F5344CB8AC3E}">
        <p14:creationId xmlns:p14="http://schemas.microsoft.com/office/powerpoint/2010/main" val="36704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52CB-7045-2B24-E939-CC3278E7D6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8F2D4C-B267-0A34-6B3F-34772A86A8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051D70-148D-A255-119A-E66F34EF77F8}"/>
              </a:ext>
            </a:extLst>
          </p:cNvPr>
          <p:cNvSpPr>
            <a:spLocks noGrp="1"/>
          </p:cNvSpPr>
          <p:nvPr>
            <p:ph type="dt" sz="half" idx="10"/>
          </p:nvPr>
        </p:nvSpPr>
        <p:spPr/>
        <p:txBody>
          <a:bodyPr/>
          <a:lstStyle/>
          <a:p>
            <a:fld id="{59696120-F139-304A-A1FE-9FDA890C7968}" type="datetimeFigureOut">
              <a:rPr lang="en-US" smtClean="0"/>
              <a:t>11/22/2024</a:t>
            </a:fld>
            <a:endParaRPr lang="en-US"/>
          </a:p>
        </p:txBody>
      </p:sp>
      <p:sp>
        <p:nvSpPr>
          <p:cNvPr id="5" name="Footer Placeholder 4">
            <a:extLst>
              <a:ext uri="{FF2B5EF4-FFF2-40B4-BE49-F238E27FC236}">
                <a16:creationId xmlns:a16="http://schemas.microsoft.com/office/drawing/2014/main" id="{F29F1917-3F44-18DC-4AB0-1577FAA6FD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FB3588-287B-0B4D-9B75-71E742200E72}"/>
              </a:ext>
            </a:extLst>
          </p:cNvPr>
          <p:cNvSpPr>
            <a:spLocks noGrp="1"/>
          </p:cNvSpPr>
          <p:nvPr>
            <p:ph type="sldNum" sz="quarter" idx="12"/>
          </p:nvPr>
        </p:nvSpPr>
        <p:spPr/>
        <p:txBody>
          <a:bodyPr/>
          <a:lstStyle/>
          <a:p>
            <a:fld id="{C64CC604-3595-CA40-A38D-4425B7F9830E}" type="slidenum">
              <a:rPr lang="en-US" smtClean="0"/>
              <a:t>‹#›</a:t>
            </a:fld>
            <a:endParaRPr lang="en-US"/>
          </a:p>
        </p:txBody>
      </p:sp>
    </p:spTree>
    <p:extLst>
      <p:ext uri="{BB962C8B-B14F-4D97-AF65-F5344CB8AC3E}">
        <p14:creationId xmlns:p14="http://schemas.microsoft.com/office/powerpoint/2010/main" val="329244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FA1ADD-91F3-6BF6-E618-79C0B74A57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A1CEB8-1F88-F0DC-0C34-513F54A41C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E387D-11EE-897E-6513-75DD12D9958C}"/>
              </a:ext>
            </a:extLst>
          </p:cNvPr>
          <p:cNvSpPr>
            <a:spLocks noGrp="1"/>
          </p:cNvSpPr>
          <p:nvPr>
            <p:ph type="dt" sz="half" idx="10"/>
          </p:nvPr>
        </p:nvSpPr>
        <p:spPr/>
        <p:txBody>
          <a:bodyPr/>
          <a:lstStyle/>
          <a:p>
            <a:fld id="{59696120-F139-304A-A1FE-9FDA890C7968}" type="datetimeFigureOut">
              <a:rPr lang="en-US" smtClean="0"/>
              <a:t>11/22/2024</a:t>
            </a:fld>
            <a:endParaRPr lang="en-US"/>
          </a:p>
        </p:txBody>
      </p:sp>
      <p:sp>
        <p:nvSpPr>
          <p:cNvPr id="5" name="Footer Placeholder 4">
            <a:extLst>
              <a:ext uri="{FF2B5EF4-FFF2-40B4-BE49-F238E27FC236}">
                <a16:creationId xmlns:a16="http://schemas.microsoft.com/office/drawing/2014/main" id="{80A0DC54-FEF5-6483-0998-BAA1699C6B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282C11-539F-09B3-677A-66E279AE08DB}"/>
              </a:ext>
            </a:extLst>
          </p:cNvPr>
          <p:cNvSpPr>
            <a:spLocks noGrp="1"/>
          </p:cNvSpPr>
          <p:nvPr>
            <p:ph type="sldNum" sz="quarter" idx="12"/>
          </p:nvPr>
        </p:nvSpPr>
        <p:spPr/>
        <p:txBody>
          <a:bodyPr/>
          <a:lstStyle/>
          <a:p>
            <a:fld id="{C64CC604-3595-CA40-A38D-4425B7F9830E}" type="slidenum">
              <a:rPr lang="en-US" smtClean="0"/>
              <a:t>‹#›</a:t>
            </a:fld>
            <a:endParaRPr lang="en-US"/>
          </a:p>
        </p:txBody>
      </p:sp>
    </p:spTree>
    <p:extLst>
      <p:ext uri="{BB962C8B-B14F-4D97-AF65-F5344CB8AC3E}">
        <p14:creationId xmlns:p14="http://schemas.microsoft.com/office/powerpoint/2010/main" val="447110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1955-0A2C-D447-8CB5-5051F16C3C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89B447-9DA9-D37A-5522-D019278D85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627FF-C9FF-8071-D386-224B2E711F36}"/>
              </a:ext>
            </a:extLst>
          </p:cNvPr>
          <p:cNvSpPr>
            <a:spLocks noGrp="1"/>
          </p:cNvSpPr>
          <p:nvPr>
            <p:ph type="dt" sz="half" idx="10"/>
          </p:nvPr>
        </p:nvSpPr>
        <p:spPr/>
        <p:txBody>
          <a:bodyPr/>
          <a:lstStyle/>
          <a:p>
            <a:fld id="{59696120-F139-304A-A1FE-9FDA890C7968}" type="datetimeFigureOut">
              <a:rPr lang="en-US" smtClean="0"/>
              <a:t>11/22/2024</a:t>
            </a:fld>
            <a:endParaRPr lang="en-US"/>
          </a:p>
        </p:txBody>
      </p:sp>
      <p:sp>
        <p:nvSpPr>
          <p:cNvPr id="5" name="Footer Placeholder 4">
            <a:extLst>
              <a:ext uri="{FF2B5EF4-FFF2-40B4-BE49-F238E27FC236}">
                <a16:creationId xmlns:a16="http://schemas.microsoft.com/office/drawing/2014/main" id="{0CB73272-6685-36BF-D4B8-9B969BDEFB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B56331-4691-B5AA-5B9C-89EDF70E95EB}"/>
              </a:ext>
            </a:extLst>
          </p:cNvPr>
          <p:cNvSpPr>
            <a:spLocks noGrp="1"/>
          </p:cNvSpPr>
          <p:nvPr>
            <p:ph type="sldNum" sz="quarter" idx="12"/>
          </p:nvPr>
        </p:nvSpPr>
        <p:spPr/>
        <p:txBody>
          <a:bodyPr/>
          <a:lstStyle/>
          <a:p>
            <a:fld id="{C64CC604-3595-CA40-A38D-4425B7F9830E}" type="slidenum">
              <a:rPr lang="en-US" smtClean="0"/>
              <a:t>‹#›</a:t>
            </a:fld>
            <a:endParaRPr lang="en-US"/>
          </a:p>
        </p:txBody>
      </p:sp>
    </p:spTree>
    <p:extLst>
      <p:ext uri="{BB962C8B-B14F-4D97-AF65-F5344CB8AC3E}">
        <p14:creationId xmlns:p14="http://schemas.microsoft.com/office/powerpoint/2010/main" val="3834407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9338B-D1D6-F83E-7A7B-1C18508C2B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88F7C6-A85C-1A23-6B0C-E348E8682D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339A4-B1A0-7D5F-3883-0865A4911FC5}"/>
              </a:ext>
            </a:extLst>
          </p:cNvPr>
          <p:cNvSpPr>
            <a:spLocks noGrp="1"/>
          </p:cNvSpPr>
          <p:nvPr>
            <p:ph type="dt" sz="half" idx="10"/>
          </p:nvPr>
        </p:nvSpPr>
        <p:spPr/>
        <p:txBody>
          <a:bodyPr/>
          <a:lstStyle/>
          <a:p>
            <a:fld id="{59696120-F139-304A-A1FE-9FDA890C7968}" type="datetimeFigureOut">
              <a:rPr lang="en-US" smtClean="0"/>
              <a:t>11/22/2024</a:t>
            </a:fld>
            <a:endParaRPr lang="en-US"/>
          </a:p>
        </p:txBody>
      </p:sp>
      <p:sp>
        <p:nvSpPr>
          <p:cNvPr id="5" name="Footer Placeholder 4">
            <a:extLst>
              <a:ext uri="{FF2B5EF4-FFF2-40B4-BE49-F238E27FC236}">
                <a16:creationId xmlns:a16="http://schemas.microsoft.com/office/drawing/2014/main" id="{E32DD1F9-EDF2-073D-CE7D-C3F547D1A1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349795-02D5-6D5A-508D-43A9360A202D}"/>
              </a:ext>
            </a:extLst>
          </p:cNvPr>
          <p:cNvSpPr>
            <a:spLocks noGrp="1"/>
          </p:cNvSpPr>
          <p:nvPr>
            <p:ph type="sldNum" sz="quarter" idx="12"/>
          </p:nvPr>
        </p:nvSpPr>
        <p:spPr/>
        <p:txBody>
          <a:bodyPr/>
          <a:lstStyle/>
          <a:p>
            <a:fld id="{C64CC604-3595-CA40-A38D-4425B7F9830E}" type="slidenum">
              <a:rPr lang="en-US" smtClean="0"/>
              <a:t>‹#›</a:t>
            </a:fld>
            <a:endParaRPr lang="en-US"/>
          </a:p>
        </p:txBody>
      </p:sp>
    </p:spTree>
    <p:extLst>
      <p:ext uri="{BB962C8B-B14F-4D97-AF65-F5344CB8AC3E}">
        <p14:creationId xmlns:p14="http://schemas.microsoft.com/office/powerpoint/2010/main" val="300702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04272-7558-3CD3-8C6A-89F07245CA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94C15B-3C56-B336-A48E-04E36D94D8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BA0D5B-EF15-16D6-6975-4BBD05FD2A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881C7B-8FB6-7703-6960-5A251C770B97}"/>
              </a:ext>
            </a:extLst>
          </p:cNvPr>
          <p:cNvSpPr>
            <a:spLocks noGrp="1"/>
          </p:cNvSpPr>
          <p:nvPr>
            <p:ph type="dt" sz="half" idx="10"/>
          </p:nvPr>
        </p:nvSpPr>
        <p:spPr/>
        <p:txBody>
          <a:bodyPr/>
          <a:lstStyle/>
          <a:p>
            <a:fld id="{59696120-F139-304A-A1FE-9FDA890C7968}" type="datetimeFigureOut">
              <a:rPr lang="en-US" smtClean="0"/>
              <a:t>11/22/2024</a:t>
            </a:fld>
            <a:endParaRPr lang="en-US"/>
          </a:p>
        </p:txBody>
      </p:sp>
      <p:sp>
        <p:nvSpPr>
          <p:cNvPr id="6" name="Footer Placeholder 5">
            <a:extLst>
              <a:ext uri="{FF2B5EF4-FFF2-40B4-BE49-F238E27FC236}">
                <a16:creationId xmlns:a16="http://schemas.microsoft.com/office/drawing/2014/main" id="{E71C592F-1C57-57B4-489D-ECA563B93B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332EA8-857B-6BCD-1CB5-0E8AC59729D3}"/>
              </a:ext>
            </a:extLst>
          </p:cNvPr>
          <p:cNvSpPr>
            <a:spLocks noGrp="1"/>
          </p:cNvSpPr>
          <p:nvPr>
            <p:ph type="sldNum" sz="quarter" idx="12"/>
          </p:nvPr>
        </p:nvSpPr>
        <p:spPr/>
        <p:txBody>
          <a:bodyPr/>
          <a:lstStyle/>
          <a:p>
            <a:fld id="{C64CC604-3595-CA40-A38D-4425B7F9830E}" type="slidenum">
              <a:rPr lang="en-US" smtClean="0"/>
              <a:t>‹#›</a:t>
            </a:fld>
            <a:endParaRPr lang="en-US"/>
          </a:p>
        </p:txBody>
      </p:sp>
    </p:spTree>
    <p:extLst>
      <p:ext uri="{BB962C8B-B14F-4D97-AF65-F5344CB8AC3E}">
        <p14:creationId xmlns:p14="http://schemas.microsoft.com/office/powerpoint/2010/main" val="1668220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1916-D595-D822-15FA-601C4BE1B5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4C80D5-BD6F-A8CB-C002-5E4333FCAD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02B359-E43C-1E18-ECCA-D75131A72F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36FF8C-A689-C8DB-E3AA-A1303692F4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DBF506-C5FF-0529-B027-104F6F5E89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6BBD0D-7368-9B84-8C04-E5AC4E15E201}"/>
              </a:ext>
            </a:extLst>
          </p:cNvPr>
          <p:cNvSpPr>
            <a:spLocks noGrp="1"/>
          </p:cNvSpPr>
          <p:nvPr>
            <p:ph type="dt" sz="half" idx="10"/>
          </p:nvPr>
        </p:nvSpPr>
        <p:spPr/>
        <p:txBody>
          <a:bodyPr/>
          <a:lstStyle/>
          <a:p>
            <a:fld id="{59696120-F139-304A-A1FE-9FDA890C7968}" type="datetimeFigureOut">
              <a:rPr lang="en-US" smtClean="0"/>
              <a:t>11/22/2024</a:t>
            </a:fld>
            <a:endParaRPr lang="en-US"/>
          </a:p>
        </p:txBody>
      </p:sp>
      <p:sp>
        <p:nvSpPr>
          <p:cNvPr id="8" name="Footer Placeholder 7">
            <a:extLst>
              <a:ext uri="{FF2B5EF4-FFF2-40B4-BE49-F238E27FC236}">
                <a16:creationId xmlns:a16="http://schemas.microsoft.com/office/drawing/2014/main" id="{9D095BAA-D285-3D44-73CA-D4377D0533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1749A2-74A1-23BB-6EF1-78F909B74742}"/>
              </a:ext>
            </a:extLst>
          </p:cNvPr>
          <p:cNvSpPr>
            <a:spLocks noGrp="1"/>
          </p:cNvSpPr>
          <p:nvPr>
            <p:ph type="sldNum" sz="quarter" idx="12"/>
          </p:nvPr>
        </p:nvSpPr>
        <p:spPr/>
        <p:txBody>
          <a:bodyPr/>
          <a:lstStyle/>
          <a:p>
            <a:fld id="{C64CC604-3595-CA40-A38D-4425B7F9830E}" type="slidenum">
              <a:rPr lang="en-US" smtClean="0"/>
              <a:t>‹#›</a:t>
            </a:fld>
            <a:endParaRPr lang="en-US"/>
          </a:p>
        </p:txBody>
      </p:sp>
    </p:spTree>
    <p:extLst>
      <p:ext uri="{BB962C8B-B14F-4D97-AF65-F5344CB8AC3E}">
        <p14:creationId xmlns:p14="http://schemas.microsoft.com/office/powerpoint/2010/main" val="2154554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CC606-7E70-1D16-B482-47F6AEAC3F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66BA25-B62C-1A55-77A6-EADB74497539}"/>
              </a:ext>
            </a:extLst>
          </p:cNvPr>
          <p:cNvSpPr>
            <a:spLocks noGrp="1"/>
          </p:cNvSpPr>
          <p:nvPr>
            <p:ph type="dt" sz="half" idx="10"/>
          </p:nvPr>
        </p:nvSpPr>
        <p:spPr/>
        <p:txBody>
          <a:bodyPr/>
          <a:lstStyle/>
          <a:p>
            <a:fld id="{59696120-F139-304A-A1FE-9FDA890C7968}" type="datetimeFigureOut">
              <a:rPr lang="en-US" smtClean="0"/>
              <a:t>11/22/2024</a:t>
            </a:fld>
            <a:endParaRPr lang="en-US"/>
          </a:p>
        </p:txBody>
      </p:sp>
      <p:sp>
        <p:nvSpPr>
          <p:cNvPr id="4" name="Footer Placeholder 3">
            <a:extLst>
              <a:ext uri="{FF2B5EF4-FFF2-40B4-BE49-F238E27FC236}">
                <a16:creationId xmlns:a16="http://schemas.microsoft.com/office/drawing/2014/main" id="{8A669205-C4AF-307C-E19D-E53FC3733D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9EEC3D-D9F6-E107-8615-9FD0520E5078}"/>
              </a:ext>
            </a:extLst>
          </p:cNvPr>
          <p:cNvSpPr>
            <a:spLocks noGrp="1"/>
          </p:cNvSpPr>
          <p:nvPr>
            <p:ph type="sldNum" sz="quarter" idx="12"/>
          </p:nvPr>
        </p:nvSpPr>
        <p:spPr/>
        <p:txBody>
          <a:bodyPr/>
          <a:lstStyle/>
          <a:p>
            <a:fld id="{C64CC604-3595-CA40-A38D-4425B7F9830E}" type="slidenum">
              <a:rPr lang="en-US" smtClean="0"/>
              <a:t>‹#›</a:t>
            </a:fld>
            <a:endParaRPr lang="en-US"/>
          </a:p>
        </p:txBody>
      </p:sp>
    </p:spTree>
    <p:extLst>
      <p:ext uri="{BB962C8B-B14F-4D97-AF65-F5344CB8AC3E}">
        <p14:creationId xmlns:p14="http://schemas.microsoft.com/office/powerpoint/2010/main" val="3666792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023840-5EB1-CBE4-C02E-DAD68FD9BA69}"/>
              </a:ext>
            </a:extLst>
          </p:cNvPr>
          <p:cNvSpPr>
            <a:spLocks noGrp="1"/>
          </p:cNvSpPr>
          <p:nvPr>
            <p:ph type="dt" sz="half" idx="10"/>
          </p:nvPr>
        </p:nvSpPr>
        <p:spPr/>
        <p:txBody>
          <a:bodyPr/>
          <a:lstStyle/>
          <a:p>
            <a:fld id="{59696120-F139-304A-A1FE-9FDA890C7968}" type="datetimeFigureOut">
              <a:rPr lang="en-US" smtClean="0"/>
              <a:t>11/22/2024</a:t>
            </a:fld>
            <a:endParaRPr lang="en-US"/>
          </a:p>
        </p:txBody>
      </p:sp>
      <p:sp>
        <p:nvSpPr>
          <p:cNvPr id="3" name="Footer Placeholder 2">
            <a:extLst>
              <a:ext uri="{FF2B5EF4-FFF2-40B4-BE49-F238E27FC236}">
                <a16:creationId xmlns:a16="http://schemas.microsoft.com/office/drawing/2014/main" id="{A6296AF9-454F-737E-5E1C-83DB648176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A3D44B-13C9-6AE4-D83D-F80EBEDD858C}"/>
              </a:ext>
            </a:extLst>
          </p:cNvPr>
          <p:cNvSpPr>
            <a:spLocks noGrp="1"/>
          </p:cNvSpPr>
          <p:nvPr>
            <p:ph type="sldNum" sz="quarter" idx="12"/>
          </p:nvPr>
        </p:nvSpPr>
        <p:spPr/>
        <p:txBody>
          <a:bodyPr/>
          <a:lstStyle/>
          <a:p>
            <a:fld id="{C64CC604-3595-CA40-A38D-4425B7F9830E}" type="slidenum">
              <a:rPr lang="en-US" smtClean="0"/>
              <a:t>‹#›</a:t>
            </a:fld>
            <a:endParaRPr lang="en-US"/>
          </a:p>
        </p:txBody>
      </p:sp>
    </p:spTree>
    <p:extLst>
      <p:ext uri="{BB962C8B-B14F-4D97-AF65-F5344CB8AC3E}">
        <p14:creationId xmlns:p14="http://schemas.microsoft.com/office/powerpoint/2010/main" val="366096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157EC-55C5-DA5D-DBE0-D3015057CF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4D04AA-1104-7E01-8664-9FD9486BE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5CB942-892D-F21B-6206-09FDE06102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4355FC-60B2-801B-6791-187A438F8D1C}"/>
              </a:ext>
            </a:extLst>
          </p:cNvPr>
          <p:cNvSpPr>
            <a:spLocks noGrp="1"/>
          </p:cNvSpPr>
          <p:nvPr>
            <p:ph type="dt" sz="half" idx="10"/>
          </p:nvPr>
        </p:nvSpPr>
        <p:spPr/>
        <p:txBody>
          <a:bodyPr/>
          <a:lstStyle/>
          <a:p>
            <a:fld id="{59696120-F139-304A-A1FE-9FDA890C7968}" type="datetimeFigureOut">
              <a:rPr lang="en-US" smtClean="0"/>
              <a:t>11/22/2024</a:t>
            </a:fld>
            <a:endParaRPr lang="en-US"/>
          </a:p>
        </p:txBody>
      </p:sp>
      <p:sp>
        <p:nvSpPr>
          <p:cNvPr id="6" name="Footer Placeholder 5">
            <a:extLst>
              <a:ext uri="{FF2B5EF4-FFF2-40B4-BE49-F238E27FC236}">
                <a16:creationId xmlns:a16="http://schemas.microsoft.com/office/drawing/2014/main" id="{AB42841E-10A1-4563-D7D1-58BFA7907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CF000F-24E7-5F49-5B98-21FBAB21C8F4}"/>
              </a:ext>
            </a:extLst>
          </p:cNvPr>
          <p:cNvSpPr>
            <a:spLocks noGrp="1"/>
          </p:cNvSpPr>
          <p:nvPr>
            <p:ph type="sldNum" sz="quarter" idx="12"/>
          </p:nvPr>
        </p:nvSpPr>
        <p:spPr/>
        <p:txBody>
          <a:bodyPr/>
          <a:lstStyle/>
          <a:p>
            <a:fld id="{C64CC604-3595-CA40-A38D-4425B7F9830E}" type="slidenum">
              <a:rPr lang="en-US" smtClean="0"/>
              <a:t>‹#›</a:t>
            </a:fld>
            <a:endParaRPr lang="en-US"/>
          </a:p>
        </p:txBody>
      </p:sp>
    </p:spTree>
    <p:extLst>
      <p:ext uri="{BB962C8B-B14F-4D97-AF65-F5344CB8AC3E}">
        <p14:creationId xmlns:p14="http://schemas.microsoft.com/office/powerpoint/2010/main" val="263756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263EF-1A15-3349-7294-6DA05A746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813CC6-A7B7-5792-2DE0-0BA516F773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5D90C5-BEFF-87FF-3D4A-381C7424AA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28FBE4-6CD3-83ED-2B40-20869F506C48}"/>
              </a:ext>
            </a:extLst>
          </p:cNvPr>
          <p:cNvSpPr>
            <a:spLocks noGrp="1"/>
          </p:cNvSpPr>
          <p:nvPr>
            <p:ph type="dt" sz="half" idx="10"/>
          </p:nvPr>
        </p:nvSpPr>
        <p:spPr/>
        <p:txBody>
          <a:bodyPr/>
          <a:lstStyle/>
          <a:p>
            <a:fld id="{59696120-F139-304A-A1FE-9FDA890C7968}" type="datetimeFigureOut">
              <a:rPr lang="en-US" smtClean="0"/>
              <a:t>11/22/2024</a:t>
            </a:fld>
            <a:endParaRPr lang="en-US"/>
          </a:p>
        </p:txBody>
      </p:sp>
      <p:sp>
        <p:nvSpPr>
          <p:cNvPr id="6" name="Footer Placeholder 5">
            <a:extLst>
              <a:ext uri="{FF2B5EF4-FFF2-40B4-BE49-F238E27FC236}">
                <a16:creationId xmlns:a16="http://schemas.microsoft.com/office/drawing/2014/main" id="{AED8E7F7-293F-8FF7-5633-984D98EA54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43B9A0-3054-2197-76B4-7D0535EEDB8F}"/>
              </a:ext>
            </a:extLst>
          </p:cNvPr>
          <p:cNvSpPr>
            <a:spLocks noGrp="1"/>
          </p:cNvSpPr>
          <p:nvPr>
            <p:ph type="sldNum" sz="quarter" idx="12"/>
          </p:nvPr>
        </p:nvSpPr>
        <p:spPr/>
        <p:txBody>
          <a:bodyPr/>
          <a:lstStyle/>
          <a:p>
            <a:fld id="{C64CC604-3595-CA40-A38D-4425B7F9830E}" type="slidenum">
              <a:rPr lang="en-US" smtClean="0"/>
              <a:t>‹#›</a:t>
            </a:fld>
            <a:endParaRPr lang="en-US"/>
          </a:p>
        </p:txBody>
      </p:sp>
    </p:spTree>
    <p:extLst>
      <p:ext uri="{BB962C8B-B14F-4D97-AF65-F5344CB8AC3E}">
        <p14:creationId xmlns:p14="http://schemas.microsoft.com/office/powerpoint/2010/main" val="2506353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250261-A908-4C95-C776-587FEA0439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92D9A3-8AED-EFBB-CC60-D01985789A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22F08-600F-6347-4B56-BB1EB44FC1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696120-F139-304A-A1FE-9FDA890C7968}" type="datetimeFigureOut">
              <a:rPr lang="en-US" smtClean="0"/>
              <a:t>11/22/2024</a:t>
            </a:fld>
            <a:endParaRPr lang="en-US"/>
          </a:p>
        </p:txBody>
      </p:sp>
      <p:sp>
        <p:nvSpPr>
          <p:cNvPr id="5" name="Footer Placeholder 4">
            <a:extLst>
              <a:ext uri="{FF2B5EF4-FFF2-40B4-BE49-F238E27FC236}">
                <a16:creationId xmlns:a16="http://schemas.microsoft.com/office/drawing/2014/main" id="{C9DF4811-3F98-2634-F22C-24E31FC9F0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6F208A-59F8-DD3C-264A-64D65E4B13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CC604-3595-CA40-A38D-4425B7F9830E}" type="slidenum">
              <a:rPr lang="en-US" smtClean="0"/>
              <a:t>‹#›</a:t>
            </a:fld>
            <a:endParaRPr lang="en-US"/>
          </a:p>
        </p:txBody>
      </p:sp>
    </p:spTree>
    <p:extLst>
      <p:ext uri="{BB962C8B-B14F-4D97-AF65-F5344CB8AC3E}">
        <p14:creationId xmlns:p14="http://schemas.microsoft.com/office/powerpoint/2010/main" val="3165267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2.png"/><Relationship Id="rId4" Type="http://schemas.openxmlformats.org/officeDocument/2006/relationships/notesSlide" Target="../notesSlides/notesSlide2.xml"/><Relationship Id="rId9" Type="http://schemas.microsoft.com/office/2007/relationships/diagramDrawing" Target="../diagrams/drawing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2.png"/><Relationship Id="rId4" Type="http://schemas.openxmlformats.org/officeDocument/2006/relationships/notesSlide" Target="../notesSlides/notesSlide3.xml"/><Relationship Id="rId9" Type="http://schemas.microsoft.com/office/2007/relationships/diagramDrawing" Target="../diagrams/drawing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2.png"/><Relationship Id="rId4" Type="http://schemas.openxmlformats.org/officeDocument/2006/relationships/image" Target="../media/image23.jpeg"/><Relationship Id="rId9" Type="http://schemas.microsoft.com/office/2007/relationships/diagramDrawing" Target="../diagrams/drawing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8" Type="http://schemas.openxmlformats.org/officeDocument/2006/relationships/hyperlink" Target="https://www.ahajournals.org/doi/10.1161/CIRCULATIONAHA.118.036748" TargetMode="External"/><Relationship Id="rId3" Type="http://schemas.openxmlformats.org/officeDocument/2006/relationships/hyperlink" Target="https://mun-primo.hosted.exlibrisgroup.com/permalink/f/db7a7o/TN_cdi_sage_journals_10_1177_1744987107081254" TargetMode="External"/><Relationship Id="rId7" Type="http://schemas.openxmlformats.org/officeDocument/2006/relationships/hyperlink" Target="https://www.canada.ca/en/public-health/services/publications/healthy-living/maternal-hypertension-canada.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canada.ca/en/public-health/services/publications/healthy-living/maternal-diabetes-canada.html" TargetMode="External"/><Relationship Id="rId5" Type="http://schemas.openxmlformats.org/officeDocument/2006/relationships/hyperlink" Target="http://groundedtheoryreview.com/2005/06/22/1533/" TargetMode="External"/><Relationship Id="rId4" Type="http://schemas.openxmlformats.org/officeDocument/2006/relationships/hyperlink" Target="https://doi.org/10.2307/798843"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1161/JAHA.119.013092"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632732-1498-CF49-B0DE-5F082CB0AEC1}"/>
              </a:ext>
            </a:extLst>
          </p:cNvPr>
          <p:cNvSpPr>
            <a:spLocks noGrp="1"/>
          </p:cNvSpPr>
          <p:nvPr>
            <p:ph type="ctrTitle"/>
          </p:nvPr>
        </p:nvSpPr>
        <p:spPr>
          <a:xfrm>
            <a:off x="643468" y="643467"/>
            <a:ext cx="4620584" cy="4567137"/>
          </a:xfrm>
        </p:spPr>
        <p:txBody>
          <a:bodyPr>
            <a:normAutofit/>
          </a:bodyPr>
          <a:lstStyle/>
          <a:p>
            <a:pPr algn="l"/>
            <a:r>
              <a:rPr lang="en-US" sz="3700" dirty="0"/>
              <a:t>Making the shift from unknowing to knowing one’s risk for coronary artery disease post gestational diabetes mellitus: A grounded theory study</a:t>
            </a:r>
          </a:p>
        </p:txBody>
      </p:sp>
      <p:sp>
        <p:nvSpPr>
          <p:cNvPr id="3" name="Subtitle 2">
            <a:extLst>
              <a:ext uri="{FF2B5EF4-FFF2-40B4-BE49-F238E27FC236}">
                <a16:creationId xmlns:a16="http://schemas.microsoft.com/office/drawing/2014/main" id="{047EE58E-8A44-4C4B-9905-0F1349AAC4CC}"/>
              </a:ext>
            </a:extLst>
          </p:cNvPr>
          <p:cNvSpPr>
            <a:spLocks noGrp="1"/>
          </p:cNvSpPr>
          <p:nvPr>
            <p:ph type="subTitle" idx="1"/>
          </p:nvPr>
        </p:nvSpPr>
        <p:spPr>
          <a:xfrm>
            <a:off x="2405359" y="5790148"/>
            <a:ext cx="4620584" cy="775494"/>
          </a:xfrm>
        </p:spPr>
        <p:txBody>
          <a:bodyPr>
            <a:normAutofit/>
          </a:bodyPr>
          <a:lstStyle/>
          <a:p>
            <a:pPr algn="l"/>
            <a:endParaRPr lang="en-US" sz="1100" dirty="0"/>
          </a:p>
          <a:p>
            <a:pPr algn="l"/>
            <a:r>
              <a:rPr lang="en-US" sz="1500" dirty="0"/>
              <a:t>Daisy Baldwin PhD(c) RN</a:t>
            </a:r>
          </a:p>
        </p:txBody>
      </p:sp>
      <p:pic>
        <p:nvPicPr>
          <p:cNvPr id="4" name="Picture 2" descr="Free Woman Wearing White Collared Blouse Stock Photo">
            <a:extLst>
              <a:ext uri="{FF2B5EF4-FFF2-40B4-BE49-F238E27FC236}">
                <a16:creationId xmlns:a16="http://schemas.microsoft.com/office/drawing/2014/main" id="{57FD256F-5CAA-6ABD-9B68-82FF8501D0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2064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pic>
        <p:nvPicPr>
          <p:cNvPr id="32" name="Audio 31">
            <a:extLst>
              <a:ext uri="{FF2B5EF4-FFF2-40B4-BE49-F238E27FC236}">
                <a16:creationId xmlns:a16="http://schemas.microsoft.com/office/drawing/2014/main" id="{45510AB6-3D54-243C-F870-8B077EF759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74349261"/>
      </p:ext>
    </p:extLst>
  </p:cSld>
  <p:clrMapOvr>
    <a:masterClrMapping/>
  </p:clrMapOvr>
  <mc:AlternateContent xmlns:mc="http://schemas.openxmlformats.org/markup-compatibility/2006" xmlns:p14="http://schemas.microsoft.com/office/powerpoint/2010/main">
    <mc:Choice Requires="p14">
      <p:transition spd="slow" p14:dur="2000" advTm="44670"/>
    </mc:Choice>
    <mc:Fallback xmlns="">
      <p:transition spd="slow" advTm="44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3FCC9-C373-8EAC-28ED-ED420BF99AEF}"/>
              </a:ext>
            </a:extLst>
          </p:cNvPr>
          <p:cNvSpPr>
            <a:spLocks noGrp="1"/>
          </p:cNvSpPr>
          <p:nvPr>
            <p:ph type="title"/>
          </p:nvPr>
        </p:nvSpPr>
        <p:spPr/>
        <p:txBody>
          <a:bodyPr/>
          <a:lstStyle/>
          <a:p>
            <a:r>
              <a:rPr lang="en-US" dirty="0"/>
              <a:t>What is Grounded Theory (GT)?</a:t>
            </a:r>
          </a:p>
        </p:txBody>
      </p:sp>
      <p:sp>
        <p:nvSpPr>
          <p:cNvPr id="3" name="Content Placeholder 2">
            <a:extLst>
              <a:ext uri="{FF2B5EF4-FFF2-40B4-BE49-F238E27FC236}">
                <a16:creationId xmlns:a16="http://schemas.microsoft.com/office/drawing/2014/main" id="{785C138F-2694-31C6-9F9A-DB0C0E94FFC9}"/>
              </a:ext>
            </a:extLst>
          </p:cNvPr>
          <p:cNvSpPr>
            <a:spLocks noGrp="1"/>
          </p:cNvSpPr>
          <p:nvPr>
            <p:ph idx="1"/>
          </p:nvPr>
        </p:nvSpPr>
        <p:spPr>
          <a:xfrm>
            <a:off x="693738" y="2062163"/>
            <a:ext cx="10515600" cy="5805941"/>
          </a:xfrm>
        </p:spPr>
        <p:txBody>
          <a:bodyPr>
            <a:normAutofit/>
          </a:bodyPr>
          <a:lstStyle/>
          <a:p>
            <a:pPr marL="0" indent="0">
              <a:buNone/>
            </a:pPr>
            <a:r>
              <a:rPr lang="en-CA" sz="2400" dirty="0">
                <a:effectLst/>
                <a:ea typeface="Calibri" panose="020F0502020204030204" pitchFamily="34" charset="0"/>
              </a:rPr>
              <a:t>A GT study explores a basic social process or patterns of behaviors and activities that influence a phenomenon of interest. </a:t>
            </a:r>
            <a:r>
              <a:rPr lang="en-CA" sz="2400" spc="5" dirty="0">
                <a:effectLst/>
                <a:ea typeface="Calibri" panose="020F0502020204030204" pitchFamily="34" charset="0"/>
              </a:rPr>
              <a:t>This inductive approach allows a substantive theory to emerge from the data collected while the researcher remains objective throughout the research process. The substantive theory explains a pattern of behavior.</a:t>
            </a:r>
            <a:endParaRPr lang="en-CA" sz="1800" dirty="0">
              <a:effectLst/>
              <a:latin typeface="Times New Roman" panose="02020603050405020304" pitchFamily="18" charset="0"/>
              <a:ea typeface="Calibri" panose="020F0502020204030204" pitchFamily="34" charset="0"/>
            </a:endParaRPr>
          </a:p>
          <a:p>
            <a:pPr marL="0" indent="0">
              <a:buNone/>
            </a:pPr>
            <a:endParaRPr lang="en-CA" sz="1800" dirty="0">
              <a:latin typeface="Times New Roman" panose="02020603050405020304" pitchFamily="18" charset="0"/>
              <a:ea typeface="Calibri" panose="020F0502020204030204" pitchFamily="34" charset="0"/>
            </a:endParaRPr>
          </a:p>
          <a:p>
            <a:pPr marL="0" indent="0">
              <a:buNone/>
            </a:pPr>
            <a:endParaRPr lang="en-CA" sz="1800" dirty="0">
              <a:effectLst/>
              <a:latin typeface="Times New Roman" panose="02020603050405020304" pitchFamily="18" charset="0"/>
              <a:ea typeface="Calibri" panose="020F0502020204030204" pitchFamily="34" charset="0"/>
            </a:endParaRPr>
          </a:p>
          <a:p>
            <a:pPr marL="0" indent="0">
              <a:buNone/>
            </a:pPr>
            <a:endParaRPr lang="en-CA" sz="1800" dirty="0">
              <a:latin typeface="Times New Roman" panose="02020603050405020304" pitchFamily="18" charset="0"/>
              <a:ea typeface="Calibri" panose="020F0502020204030204" pitchFamily="34" charset="0"/>
            </a:endParaRPr>
          </a:p>
          <a:p>
            <a:pPr marL="0" indent="0">
              <a:buNone/>
            </a:pPr>
            <a:endParaRPr lang="en-CA" sz="1800" dirty="0">
              <a:effectLst/>
              <a:latin typeface="Times New Roman" panose="02020603050405020304" pitchFamily="18" charset="0"/>
              <a:ea typeface="Calibri" panose="020F0502020204030204" pitchFamily="34" charset="0"/>
            </a:endParaRPr>
          </a:p>
          <a:p>
            <a:pPr marL="0" indent="0">
              <a:buNone/>
            </a:pPr>
            <a:endParaRPr lang="en-CA" sz="1800" dirty="0">
              <a:latin typeface="Times New Roman" panose="02020603050405020304" pitchFamily="18" charset="0"/>
              <a:ea typeface="Calibri" panose="020F0502020204030204" pitchFamily="34" charset="0"/>
            </a:endParaRPr>
          </a:p>
          <a:p>
            <a:pPr marL="0" indent="0">
              <a:buNone/>
            </a:pPr>
            <a:r>
              <a:rPr lang="en-CA" sz="1800" dirty="0">
                <a:effectLst/>
                <a:latin typeface="Times New Roman" panose="02020603050405020304" pitchFamily="18" charset="0"/>
                <a:ea typeface="Calibri" panose="020F0502020204030204" pitchFamily="34" charset="0"/>
              </a:rPr>
              <a:t>(Glaser &amp; Strauss, 1967)</a:t>
            </a:r>
            <a:endParaRPr lang="en-US" sz="1800" dirty="0"/>
          </a:p>
        </p:txBody>
      </p:sp>
      <p:pic>
        <p:nvPicPr>
          <p:cNvPr id="10" name="Audio 9">
            <a:extLst>
              <a:ext uri="{FF2B5EF4-FFF2-40B4-BE49-F238E27FC236}">
                <a16:creationId xmlns:a16="http://schemas.microsoft.com/office/drawing/2014/main" id="{AB642B0B-F0CA-3624-D0BC-EED12CF621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24645486"/>
      </p:ext>
    </p:extLst>
  </p:cSld>
  <p:clrMapOvr>
    <a:masterClrMapping/>
  </p:clrMapOvr>
  <mc:AlternateContent xmlns:mc="http://schemas.openxmlformats.org/markup-compatibility/2006" xmlns:p14="http://schemas.microsoft.com/office/powerpoint/2010/main">
    <mc:Choice Requires="p14">
      <p:transition spd="slow" p14:dur="2000" advTm="25993"/>
    </mc:Choice>
    <mc:Fallback xmlns="">
      <p:transition spd="slow" advTm="25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3167A-0764-E121-977A-7C0C4D92E38B}"/>
              </a:ext>
            </a:extLst>
          </p:cNvPr>
          <p:cNvSpPr>
            <a:spLocks noGrp="1"/>
          </p:cNvSpPr>
          <p:nvPr>
            <p:ph type="title"/>
          </p:nvPr>
        </p:nvSpPr>
        <p:spPr>
          <a:xfrm>
            <a:off x="504967" y="675564"/>
            <a:ext cx="3609833" cy="5204085"/>
          </a:xfrm>
        </p:spPr>
        <p:txBody>
          <a:bodyPr>
            <a:normAutofit/>
          </a:bodyPr>
          <a:lstStyle/>
          <a:p>
            <a:r>
              <a:rPr lang="en-US" dirty="0"/>
              <a:t>Inclusion Criteria</a:t>
            </a:r>
          </a:p>
        </p:txBody>
      </p:sp>
      <p:graphicFrame>
        <p:nvGraphicFramePr>
          <p:cNvPr id="12" name="Content Placeholder 2">
            <a:extLst>
              <a:ext uri="{FF2B5EF4-FFF2-40B4-BE49-F238E27FC236}">
                <a16:creationId xmlns:a16="http://schemas.microsoft.com/office/drawing/2014/main" id="{FD9E17C4-9C7E-6F58-B3D5-9C09A567DC71}"/>
              </a:ext>
            </a:extLst>
          </p:cNvPr>
          <p:cNvGraphicFramePr>
            <a:graphicFrameLocks noGrp="1"/>
          </p:cNvGraphicFramePr>
          <p:nvPr>
            <p:ph idx="1"/>
          </p:nvPr>
        </p:nvGraphicFramePr>
        <p:xfrm>
          <a:off x="4776730" y="819369"/>
          <a:ext cx="6589260" cy="52439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Audio 6">
            <a:extLst>
              <a:ext uri="{FF2B5EF4-FFF2-40B4-BE49-F238E27FC236}">
                <a16:creationId xmlns:a16="http://schemas.microsoft.com/office/drawing/2014/main" id="{754A5176-DF02-BAC5-EA33-122796B9878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83927550"/>
      </p:ext>
    </p:extLst>
  </p:cSld>
  <p:clrMapOvr>
    <a:masterClrMapping/>
  </p:clrMapOvr>
  <mc:AlternateContent xmlns:mc="http://schemas.openxmlformats.org/markup-compatibility/2006" xmlns:p14="http://schemas.microsoft.com/office/powerpoint/2010/main">
    <mc:Choice Requires="p14">
      <p:transition spd="slow" p14:dur="2000" advTm="14665"/>
    </mc:Choice>
    <mc:Fallback xmlns="">
      <p:transition spd="slow" advTm="14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951D6D-5A16-76D7-F74E-0913E9240F51}"/>
              </a:ext>
            </a:extLst>
          </p:cNvPr>
          <p:cNvSpPr>
            <a:spLocks noGrp="1"/>
          </p:cNvSpPr>
          <p:nvPr>
            <p:ph type="title"/>
          </p:nvPr>
        </p:nvSpPr>
        <p:spPr>
          <a:xfrm>
            <a:off x="838200" y="459863"/>
            <a:ext cx="10515600" cy="1004594"/>
          </a:xfrm>
        </p:spPr>
        <p:txBody>
          <a:bodyPr>
            <a:normAutofit/>
          </a:bodyPr>
          <a:lstStyle/>
          <a:p>
            <a:pPr algn="ctr"/>
            <a:r>
              <a:rPr lang="en-US">
                <a:solidFill>
                  <a:srgbClr val="FFFFFF"/>
                </a:solidFill>
              </a:rPr>
              <a:t>Recruitment using diverse methods </a:t>
            </a: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C5A985D-940A-94FF-65B7-EF086E69BCA0}"/>
              </a:ext>
            </a:extLst>
          </p:cNvPr>
          <p:cNvGraphicFramePr>
            <a:graphicFrameLocks noGrp="1"/>
          </p:cNvGraphicFramePr>
          <p:nvPr>
            <p:ph idx="1"/>
            <p:extLst>
              <p:ext uri="{D42A27DB-BD31-4B8C-83A1-F6EECF244321}">
                <p14:modId xmlns:p14="http://schemas.microsoft.com/office/powerpoint/2010/main" val="1331990282"/>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extLst>
              <a:ext uri="{FF2B5EF4-FFF2-40B4-BE49-F238E27FC236}">
                <a16:creationId xmlns:a16="http://schemas.microsoft.com/office/drawing/2014/main" id="{6895AA69-30C1-98CE-AC92-9BCFE664A7C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02368731"/>
      </p:ext>
    </p:extLst>
  </p:cSld>
  <p:clrMapOvr>
    <a:masterClrMapping/>
  </p:clrMapOvr>
  <mc:AlternateContent xmlns:mc="http://schemas.openxmlformats.org/markup-compatibility/2006" xmlns:p14="http://schemas.microsoft.com/office/powerpoint/2010/main">
    <mc:Choice Requires="p14">
      <p:transition spd="slow" p14:dur="2000" advTm="98345"/>
    </mc:Choice>
    <mc:Fallback xmlns="">
      <p:transition spd="slow" advTm="98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582DB13-98F4-FF98-A201-9BB7F9C9E757}"/>
              </a:ext>
            </a:extLst>
          </p:cNvPr>
          <p:cNvSpPr>
            <a:spLocks noGrp="1"/>
          </p:cNvSpPr>
          <p:nvPr>
            <p:ph type="title"/>
          </p:nvPr>
        </p:nvSpPr>
        <p:spPr>
          <a:xfrm>
            <a:off x="838200" y="365125"/>
            <a:ext cx="10515600" cy="1325563"/>
          </a:xfrm>
        </p:spPr>
        <p:txBody>
          <a:bodyPr>
            <a:normAutofit/>
          </a:bodyPr>
          <a:lstStyle/>
          <a:p>
            <a:r>
              <a:rPr lang="en-US"/>
              <a:t>Sample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0BEF81B-1A71-8707-23D7-233E69859F88}"/>
              </a:ext>
            </a:extLst>
          </p:cNvPr>
          <p:cNvSpPr>
            <a:spLocks noGrp="1"/>
          </p:cNvSpPr>
          <p:nvPr>
            <p:ph idx="1"/>
          </p:nvPr>
        </p:nvSpPr>
        <p:spPr>
          <a:xfrm>
            <a:off x="838200" y="1825625"/>
            <a:ext cx="10515600" cy="4351338"/>
          </a:xfrm>
        </p:spPr>
        <p:txBody>
          <a:bodyPr>
            <a:normAutofit/>
          </a:bodyPr>
          <a:lstStyle/>
          <a:p>
            <a:pPr marL="0" indent="0">
              <a:buNone/>
            </a:pPr>
            <a:r>
              <a:rPr lang="en-US" b="1"/>
              <a:t>26 Participants</a:t>
            </a:r>
          </a:p>
          <a:p>
            <a:pPr marL="0" indent="0">
              <a:buNone/>
            </a:pPr>
            <a:endParaRPr lang="en-US"/>
          </a:p>
          <a:p>
            <a:r>
              <a:rPr lang="en-US"/>
              <a:t>20 from Eastern Health</a:t>
            </a:r>
          </a:p>
          <a:p>
            <a:r>
              <a:rPr lang="en-US"/>
              <a:t>3 from Central Health</a:t>
            </a:r>
          </a:p>
          <a:p>
            <a:r>
              <a:rPr lang="en-US"/>
              <a:t>1 from Western Health</a:t>
            </a:r>
          </a:p>
          <a:p>
            <a:r>
              <a:rPr lang="en-US"/>
              <a:t>2 from Labrador-Grenfell Health</a:t>
            </a:r>
          </a:p>
        </p:txBody>
      </p:sp>
      <p:pic>
        <p:nvPicPr>
          <p:cNvPr id="6" name="Audio 5">
            <a:extLst>
              <a:ext uri="{FF2B5EF4-FFF2-40B4-BE49-F238E27FC236}">
                <a16:creationId xmlns:a16="http://schemas.microsoft.com/office/drawing/2014/main" id="{437FEA37-302D-6F31-0BE1-9850C2B3AC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20786465"/>
      </p:ext>
    </p:extLst>
  </p:cSld>
  <p:clrMapOvr>
    <a:masterClrMapping/>
  </p:clrMapOvr>
  <mc:AlternateContent xmlns:mc="http://schemas.openxmlformats.org/markup-compatibility/2006" xmlns:p14="http://schemas.microsoft.com/office/powerpoint/2010/main">
    <mc:Choice Requires="p14">
      <p:transition spd="slow" p14:dur="2000" advTm="10430"/>
    </mc:Choice>
    <mc:Fallback xmlns="">
      <p:transition spd="slow" advTm="10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3FF6-E036-765F-A8A2-802BE07C40A4}"/>
              </a:ext>
            </a:extLst>
          </p:cNvPr>
          <p:cNvSpPr>
            <a:spLocks noGrp="1"/>
          </p:cNvSpPr>
          <p:nvPr>
            <p:ph type="title"/>
          </p:nvPr>
        </p:nvSpPr>
        <p:spPr>
          <a:xfrm>
            <a:off x="1043631" y="809898"/>
            <a:ext cx="10173010" cy="1554480"/>
          </a:xfrm>
        </p:spPr>
        <p:txBody>
          <a:bodyPr anchor="ctr">
            <a:normAutofit/>
          </a:bodyPr>
          <a:lstStyle/>
          <a:p>
            <a:r>
              <a:rPr lang="en-US" sz="4800"/>
              <a:t>Age Range</a:t>
            </a:r>
          </a:p>
        </p:txBody>
      </p:sp>
      <p:graphicFrame>
        <p:nvGraphicFramePr>
          <p:cNvPr id="5" name="Content Placeholder 2">
            <a:extLst>
              <a:ext uri="{FF2B5EF4-FFF2-40B4-BE49-F238E27FC236}">
                <a16:creationId xmlns:a16="http://schemas.microsoft.com/office/drawing/2014/main" id="{639A0488-9D8E-3C9A-42A1-C77CD32D1D30}"/>
              </a:ext>
            </a:extLst>
          </p:cNvPr>
          <p:cNvGraphicFramePr>
            <a:graphicFrameLocks noGrp="1"/>
          </p:cNvGraphicFramePr>
          <p:nvPr>
            <p:ph idx="1"/>
            <p:extLst>
              <p:ext uri="{D42A27DB-BD31-4B8C-83A1-F6EECF244321}">
                <p14:modId xmlns:p14="http://schemas.microsoft.com/office/powerpoint/2010/main" val="1820904452"/>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extLst>
              <a:ext uri="{FF2B5EF4-FFF2-40B4-BE49-F238E27FC236}">
                <a16:creationId xmlns:a16="http://schemas.microsoft.com/office/drawing/2014/main" id="{121B042E-0700-68B3-7E48-72A5F2D5E09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97813371"/>
      </p:ext>
    </p:extLst>
  </p:cSld>
  <p:clrMapOvr>
    <a:masterClrMapping/>
  </p:clrMapOvr>
  <mc:AlternateContent xmlns:mc="http://schemas.openxmlformats.org/markup-compatibility/2006" xmlns:p14="http://schemas.microsoft.com/office/powerpoint/2010/main">
    <mc:Choice Requires="p14">
      <p:transition spd="slow" p14:dur="2000" advTm="14878"/>
    </mc:Choice>
    <mc:Fallback xmlns="">
      <p:transition spd="slow" advTm="14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081D5-3359-3B42-BE56-9CE977769765}"/>
              </a:ext>
            </a:extLst>
          </p:cNvPr>
          <p:cNvSpPr>
            <a:spLocks noGrp="1"/>
          </p:cNvSpPr>
          <p:nvPr>
            <p:ph type="title"/>
          </p:nvPr>
        </p:nvSpPr>
        <p:spPr>
          <a:xfrm>
            <a:off x="838200" y="556995"/>
            <a:ext cx="10515600" cy="1133693"/>
          </a:xfrm>
        </p:spPr>
        <p:txBody>
          <a:bodyPr>
            <a:normAutofit/>
          </a:bodyPr>
          <a:lstStyle/>
          <a:p>
            <a:r>
              <a:rPr lang="en-US" sz="5200"/>
              <a:t>Data Collection and Analysis</a:t>
            </a:r>
          </a:p>
        </p:txBody>
      </p:sp>
      <p:graphicFrame>
        <p:nvGraphicFramePr>
          <p:cNvPr id="5" name="Content Placeholder 2">
            <a:extLst>
              <a:ext uri="{FF2B5EF4-FFF2-40B4-BE49-F238E27FC236}">
                <a16:creationId xmlns:a16="http://schemas.microsoft.com/office/drawing/2014/main" id="{2243ED35-FC05-788A-4F5C-135E5EC7FCA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Audio 11">
            <a:extLst>
              <a:ext uri="{FF2B5EF4-FFF2-40B4-BE49-F238E27FC236}">
                <a16:creationId xmlns:a16="http://schemas.microsoft.com/office/drawing/2014/main" id="{5AACCC23-1EA7-72D3-E111-23113B8075F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65066715"/>
      </p:ext>
    </p:extLst>
  </p:cSld>
  <p:clrMapOvr>
    <a:masterClrMapping/>
  </p:clrMapOvr>
  <mc:AlternateContent xmlns:mc="http://schemas.openxmlformats.org/markup-compatibility/2006" xmlns:p14="http://schemas.microsoft.com/office/powerpoint/2010/main">
    <mc:Choice Requires="p14">
      <p:transition spd="slow" p14:dur="2000" advTm="21769"/>
    </mc:Choice>
    <mc:Fallback xmlns="">
      <p:transition spd="slow" advTm="21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0C64-FBDF-211F-C5C4-2F034E997132}"/>
              </a:ext>
            </a:extLst>
          </p:cNvPr>
          <p:cNvSpPr>
            <a:spLocks noGrp="1"/>
          </p:cNvSpPr>
          <p:nvPr>
            <p:ph type="title"/>
          </p:nvPr>
        </p:nvSpPr>
        <p:spPr/>
        <p:txBody>
          <a:bodyPr/>
          <a:lstStyle/>
          <a:p>
            <a:r>
              <a:rPr lang="en-US"/>
              <a:t>Semi-structured Interviews</a:t>
            </a:r>
            <a:endParaRPr lang="en-US" dirty="0"/>
          </a:p>
        </p:txBody>
      </p:sp>
      <p:graphicFrame>
        <p:nvGraphicFramePr>
          <p:cNvPr id="5" name="Content Placeholder 2">
            <a:extLst>
              <a:ext uri="{FF2B5EF4-FFF2-40B4-BE49-F238E27FC236}">
                <a16:creationId xmlns:a16="http://schemas.microsoft.com/office/drawing/2014/main" id="{9897C415-7A67-7A15-F069-691A0D3D1D65}"/>
              </a:ext>
            </a:extLst>
          </p:cNvPr>
          <p:cNvGraphicFramePr>
            <a:graphicFrameLocks noGrp="1"/>
          </p:cNvGraphicFramePr>
          <p:nvPr>
            <p:ph idx="1"/>
            <p:extLst>
              <p:ext uri="{D42A27DB-BD31-4B8C-83A1-F6EECF244321}">
                <p14:modId xmlns:p14="http://schemas.microsoft.com/office/powerpoint/2010/main" val="182821510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Audio 8">
            <a:extLst>
              <a:ext uri="{FF2B5EF4-FFF2-40B4-BE49-F238E27FC236}">
                <a16:creationId xmlns:a16="http://schemas.microsoft.com/office/drawing/2014/main" id="{48FC23E7-0845-55F2-6941-B0D906FC411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94955328"/>
      </p:ext>
    </p:extLst>
  </p:cSld>
  <p:clrMapOvr>
    <a:masterClrMapping/>
  </p:clrMapOvr>
  <mc:AlternateContent xmlns:mc="http://schemas.openxmlformats.org/markup-compatibility/2006" xmlns:p14="http://schemas.microsoft.com/office/powerpoint/2010/main">
    <mc:Choice Requires="p14">
      <p:transition spd="slow" p14:dur="2000" advTm="19753"/>
    </mc:Choice>
    <mc:Fallback xmlns="">
      <p:transition spd="slow" advTm="19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BC69D-7CEC-5346-8957-1F1A89764120}"/>
              </a:ext>
            </a:extLst>
          </p:cNvPr>
          <p:cNvSpPr>
            <a:spLocks noGrp="1"/>
          </p:cNvSpPr>
          <p:nvPr>
            <p:ph type="title"/>
          </p:nvPr>
        </p:nvSpPr>
        <p:spPr/>
        <p:txBody>
          <a:bodyPr/>
          <a:lstStyle/>
          <a:p>
            <a:r>
              <a:rPr lang="en-US" dirty="0"/>
              <a:t>Constant comparative method</a:t>
            </a:r>
          </a:p>
        </p:txBody>
      </p:sp>
      <p:sp>
        <p:nvSpPr>
          <p:cNvPr id="3" name="Content Placeholder 2">
            <a:extLst>
              <a:ext uri="{FF2B5EF4-FFF2-40B4-BE49-F238E27FC236}">
                <a16:creationId xmlns:a16="http://schemas.microsoft.com/office/drawing/2014/main" id="{A6E71AC0-F5AE-D64F-A42B-B98AF20B0DF4}"/>
              </a:ext>
            </a:extLst>
          </p:cNvPr>
          <p:cNvSpPr>
            <a:spLocks noGrp="1"/>
          </p:cNvSpPr>
          <p:nvPr>
            <p:ph idx="1"/>
          </p:nvPr>
        </p:nvSpPr>
        <p:spPr/>
        <p:txBody>
          <a:bodyPr/>
          <a:lstStyle/>
          <a:p>
            <a:r>
              <a:rPr lang="en-US" dirty="0"/>
              <a:t>Joint coding and analysis</a:t>
            </a:r>
          </a:p>
          <a:p>
            <a:r>
              <a:rPr lang="en-US" dirty="0"/>
              <a:t>Begins and ends by comparing components of each interview with those in every other interview </a:t>
            </a:r>
          </a:p>
        </p:txBody>
      </p:sp>
      <p:sp>
        <p:nvSpPr>
          <p:cNvPr id="4" name="TextBox 3">
            <a:extLst>
              <a:ext uri="{FF2B5EF4-FFF2-40B4-BE49-F238E27FC236}">
                <a16:creationId xmlns:a16="http://schemas.microsoft.com/office/drawing/2014/main" id="{3A9F28AE-8334-D34D-9781-40DF0D0FAF8B}"/>
              </a:ext>
            </a:extLst>
          </p:cNvPr>
          <p:cNvSpPr txBox="1"/>
          <p:nvPr/>
        </p:nvSpPr>
        <p:spPr>
          <a:xfrm>
            <a:off x="8132064" y="5867400"/>
            <a:ext cx="3023616" cy="646331"/>
          </a:xfrm>
          <a:prstGeom prst="rect">
            <a:avLst/>
          </a:prstGeom>
          <a:noFill/>
        </p:spPr>
        <p:txBody>
          <a:bodyPr wrap="square" rtlCol="0">
            <a:spAutoFit/>
          </a:bodyPr>
          <a:lstStyle/>
          <a:p>
            <a:r>
              <a:rPr lang="en-US" dirty="0"/>
              <a:t>Glaser &amp; Strauss, 1967; Glaser, 1978</a:t>
            </a:r>
          </a:p>
        </p:txBody>
      </p:sp>
      <p:pic>
        <p:nvPicPr>
          <p:cNvPr id="7" name="Audio 6">
            <a:extLst>
              <a:ext uri="{FF2B5EF4-FFF2-40B4-BE49-F238E27FC236}">
                <a16:creationId xmlns:a16="http://schemas.microsoft.com/office/drawing/2014/main" id="{31B2F376-7EB1-0D1C-9524-115FAD4AF6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92227278"/>
      </p:ext>
    </p:extLst>
  </p:cSld>
  <p:clrMapOvr>
    <a:masterClrMapping/>
  </p:clrMapOvr>
  <mc:AlternateContent xmlns:mc="http://schemas.openxmlformats.org/markup-compatibility/2006" xmlns:p14="http://schemas.microsoft.com/office/powerpoint/2010/main">
    <mc:Choice Requires="p14">
      <p:transition spd="slow" p14:dur="2000" advTm="18494"/>
    </mc:Choice>
    <mc:Fallback xmlns="">
      <p:transition spd="slow" advTm="18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18">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3451" y="1248213"/>
            <a:ext cx="5413238" cy="4326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4967" y="675564"/>
            <a:ext cx="3609833" cy="5204085"/>
          </a:xfrm>
        </p:spPr>
        <p:txBody>
          <a:bodyPr>
            <a:normAutofit/>
          </a:bodyPr>
          <a:lstStyle/>
          <a:p>
            <a:r>
              <a:rPr lang="en-US" dirty="0"/>
              <a:t>Coding Process</a:t>
            </a:r>
          </a:p>
        </p:txBody>
      </p:sp>
      <p:cxnSp>
        <p:nvCxnSpPr>
          <p:cNvPr id="25" name="Straight Connector 24">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49AEEB4-4383-5747-A55D-7AEC4AC2D209}"/>
              </a:ext>
            </a:extLst>
          </p:cNvPr>
          <p:cNvSpPr/>
          <p:nvPr/>
        </p:nvSpPr>
        <p:spPr>
          <a:xfrm>
            <a:off x="6915759" y="5768633"/>
            <a:ext cx="1849674" cy="311175"/>
          </a:xfrm>
          <a:prstGeom prst="rect">
            <a:avLst/>
          </a:prstGeom>
        </p:spPr>
        <p:txBody>
          <a:bodyPr wrap="none">
            <a:spAutoFit/>
          </a:bodyPr>
          <a:lstStyle/>
          <a:p>
            <a:pPr defTabSz="722376">
              <a:spcAft>
                <a:spcPts val="600"/>
              </a:spcAft>
            </a:pPr>
            <a:r>
              <a:rPr lang="en-US" sz="1422" kern="1200">
                <a:solidFill>
                  <a:schemeClr val="tx1"/>
                </a:solidFill>
                <a:latin typeface="+mn-lt"/>
                <a:ea typeface="+mn-ea"/>
                <a:cs typeface="+mn-cs"/>
              </a:rPr>
              <a:t>Glaser &amp; Strauss, 1967</a:t>
            </a:r>
            <a:endParaRPr lang="en-US"/>
          </a:p>
        </p:txBody>
      </p:sp>
      <p:graphicFrame>
        <p:nvGraphicFramePr>
          <p:cNvPr id="3" name="Diagram 2">
            <a:extLst>
              <a:ext uri="{FF2B5EF4-FFF2-40B4-BE49-F238E27FC236}">
                <a16:creationId xmlns:a16="http://schemas.microsoft.com/office/drawing/2014/main" id="{20A2CDE4-3814-3D43-B9AA-B73D7E01FFE5}"/>
              </a:ext>
            </a:extLst>
          </p:cNvPr>
          <p:cNvGraphicFramePr/>
          <p:nvPr>
            <p:extLst>
              <p:ext uri="{D42A27DB-BD31-4B8C-83A1-F6EECF244321}">
                <p14:modId xmlns:p14="http://schemas.microsoft.com/office/powerpoint/2010/main" val="2913172068"/>
              </p:ext>
            </p:extLst>
          </p:nvPr>
        </p:nvGraphicFramePr>
        <p:xfrm>
          <a:off x="4837999" y="819369"/>
          <a:ext cx="6466722" cy="28456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6AAAB80E-2A60-6A49-A1AC-F82A47FCFE93}"/>
              </a:ext>
            </a:extLst>
          </p:cNvPr>
          <p:cNvSpPr txBox="1"/>
          <p:nvPr/>
        </p:nvSpPr>
        <p:spPr>
          <a:xfrm>
            <a:off x="4905241" y="4332761"/>
            <a:ext cx="1693287" cy="384080"/>
          </a:xfrm>
          <a:prstGeom prst="rect">
            <a:avLst/>
          </a:prstGeom>
          <a:noFill/>
        </p:spPr>
        <p:txBody>
          <a:bodyPr wrap="square" rtlCol="0">
            <a:spAutoFit/>
          </a:bodyPr>
          <a:lstStyle/>
          <a:p>
            <a:pPr defTabSz="722376">
              <a:spcAft>
                <a:spcPts val="600"/>
              </a:spcAft>
            </a:pPr>
            <a:r>
              <a:rPr lang="en-US" sz="1896" kern="1200" dirty="0">
                <a:solidFill>
                  <a:schemeClr val="tx1"/>
                </a:solidFill>
                <a:latin typeface="+mn-lt"/>
                <a:ea typeface="+mn-ea"/>
                <a:cs typeface="+mn-cs"/>
              </a:rPr>
              <a:t>Properties</a:t>
            </a:r>
            <a:endParaRPr lang="en-US" sz="2400" dirty="0"/>
          </a:p>
        </p:txBody>
      </p:sp>
      <p:sp>
        <p:nvSpPr>
          <p:cNvPr id="9" name="TextBox 8">
            <a:extLst>
              <a:ext uri="{FF2B5EF4-FFF2-40B4-BE49-F238E27FC236}">
                <a16:creationId xmlns:a16="http://schemas.microsoft.com/office/drawing/2014/main" id="{5DBB1840-67BD-174F-AF8B-6E3F913F75FB}"/>
              </a:ext>
            </a:extLst>
          </p:cNvPr>
          <p:cNvSpPr txBox="1"/>
          <p:nvPr/>
        </p:nvSpPr>
        <p:spPr>
          <a:xfrm>
            <a:off x="4850755" y="4694377"/>
            <a:ext cx="1666004" cy="675826"/>
          </a:xfrm>
          <a:prstGeom prst="rect">
            <a:avLst/>
          </a:prstGeom>
          <a:noFill/>
        </p:spPr>
        <p:txBody>
          <a:bodyPr wrap="square" rtlCol="0">
            <a:spAutoFit/>
          </a:bodyPr>
          <a:lstStyle/>
          <a:p>
            <a:pPr defTabSz="722376">
              <a:spcAft>
                <a:spcPts val="600"/>
              </a:spcAft>
            </a:pPr>
            <a:r>
              <a:rPr lang="en-US" sz="1896" kern="1200" dirty="0">
                <a:solidFill>
                  <a:schemeClr val="tx1"/>
                </a:solidFill>
                <a:latin typeface="+mn-lt"/>
                <a:ea typeface="+mn-ea"/>
                <a:cs typeface="+mn-cs"/>
              </a:rPr>
              <a:t>Conceptual Categories</a:t>
            </a:r>
            <a:endParaRPr lang="en-US" sz="2400" dirty="0"/>
          </a:p>
        </p:txBody>
      </p:sp>
      <p:sp>
        <p:nvSpPr>
          <p:cNvPr id="10" name="TextBox 9">
            <a:extLst>
              <a:ext uri="{FF2B5EF4-FFF2-40B4-BE49-F238E27FC236}">
                <a16:creationId xmlns:a16="http://schemas.microsoft.com/office/drawing/2014/main" id="{4A5068B2-E494-7F46-A14D-1856C3EE2338}"/>
              </a:ext>
            </a:extLst>
          </p:cNvPr>
          <p:cNvSpPr txBox="1"/>
          <p:nvPr/>
        </p:nvSpPr>
        <p:spPr>
          <a:xfrm>
            <a:off x="4929845" y="3237623"/>
            <a:ext cx="1345376" cy="675826"/>
          </a:xfrm>
          <a:prstGeom prst="rect">
            <a:avLst/>
          </a:prstGeom>
          <a:noFill/>
        </p:spPr>
        <p:txBody>
          <a:bodyPr wrap="square" rtlCol="0">
            <a:spAutoFit/>
          </a:bodyPr>
          <a:lstStyle/>
          <a:p>
            <a:pPr defTabSz="722376">
              <a:spcAft>
                <a:spcPts val="600"/>
              </a:spcAft>
            </a:pPr>
            <a:r>
              <a:rPr lang="en-US" sz="1896" kern="1200" dirty="0">
                <a:solidFill>
                  <a:schemeClr val="tx1"/>
                </a:solidFill>
                <a:latin typeface="+mn-lt"/>
                <a:ea typeface="+mn-ea"/>
                <a:cs typeface="+mn-cs"/>
              </a:rPr>
              <a:t>Conceptual Labels</a:t>
            </a:r>
            <a:endParaRPr lang="en-US" sz="2400" dirty="0"/>
          </a:p>
        </p:txBody>
      </p:sp>
      <p:sp>
        <p:nvSpPr>
          <p:cNvPr id="11" name="TextBox 10">
            <a:extLst>
              <a:ext uri="{FF2B5EF4-FFF2-40B4-BE49-F238E27FC236}">
                <a16:creationId xmlns:a16="http://schemas.microsoft.com/office/drawing/2014/main" id="{2C5C263F-E3EA-4D40-95AA-358355A31EE3}"/>
              </a:ext>
            </a:extLst>
          </p:cNvPr>
          <p:cNvSpPr txBox="1"/>
          <p:nvPr/>
        </p:nvSpPr>
        <p:spPr>
          <a:xfrm>
            <a:off x="4917183" y="5318368"/>
            <a:ext cx="1345376" cy="675826"/>
          </a:xfrm>
          <a:prstGeom prst="rect">
            <a:avLst/>
          </a:prstGeom>
          <a:noFill/>
        </p:spPr>
        <p:txBody>
          <a:bodyPr wrap="square" rtlCol="0">
            <a:spAutoFit/>
          </a:bodyPr>
          <a:lstStyle/>
          <a:p>
            <a:pPr defTabSz="722376">
              <a:spcAft>
                <a:spcPts val="600"/>
              </a:spcAft>
            </a:pPr>
            <a:r>
              <a:rPr lang="en-US" sz="1896" kern="1200" dirty="0">
                <a:solidFill>
                  <a:schemeClr val="tx1"/>
                </a:solidFill>
                <a:latin typeface="+mn-lt"/>
                <a:ea typeface="+mn-ea"/>
                <a:cs typeface="+mn-cs"/>
              </a:rPr>
              <a:t>Core Variable </a:t>
            </a:r>
            <a:endParaRPr lang="en-US" sz="2400" dirty="0"/>
          </a:p>
        </p:txBody>
      </p:sp>
      <p:sp>
        <p:nvSpPr>
          <p:cNvPr id="12" name="TextBox 11">
            <a:extLst>
              <a:ext uri="{FF2B5EF4-FFF2-40B4-BE49-F238E27FC236}">
                <a16:creationId xmlns:a16="http://schemas.microsoft.com/office/drawing/2014/main" id="{23624F1A-5BEE-354B-AAAA-DB44D34A6687}"/>
              </a:ext>
            </a:extLst>
          </p:cNvPr>
          <p:cNvSpPr txBox="1"/>
          <p:nvPr/>
        </p:nvSpPr>
        <p:spPr>
          <a:xfrm>
            <a:off x="7398672" y="2984042"/>
            <a:ext cx="1345376" cy="675826"/>
          </a:xfrm>
          <a:prstGeom prst="rect">
            <a:avLst/>
          </a:prstGeom>
          <a:noFill/>
        </p:spPr>
        <p:txBody>
          <a:bodyPr wrap="square" rtlCol="0">
            <a:spAutoFit/>
          </a:bodyPr>
          <a:lstStyle/>
          <a:p>
            <a:pPr defTabSz="722376">
              <a:spcAft>
                <a:spcPts val="600"/>
              </a:spcAft>
            </a:pPr>
            <a:r>
              <a:rPr lang="en-US" sz="1896" kern="1200">
                <a:solidFill>
                  <a:schemeClr val="tx1"/>
                </a:solidFill>
                <a:latin typeface="+mn-lt"/>
                <a:ea typeface="+mn-ea"/>
                <a:cs typeface="+mn-cs"/>
              </a:rPr>
              <a:t>Theoretical Constructs</a:t>
            </a:r>
            <a:endParaRPr lang="en-US" sz="2400"/>
          </a:p>
        </p:txBody>
      </p:sp>
      <p:sp>
        <p:nvSpPr>
          <p:cNvPr id="6" name="TextBox 5">
            <a:extLst>
              <a:ext uri="{FF2B5EF4-FFF2-40B4-BE49-F238E27FC236}">
                <a16:creationId xmlns:a16="http://schemas.microsoft.com/office/drawing/2014/main" id="{A87E5D36-10E9-F902-AE1B-AB19E0BFA567}"/>
              </a:ext>
            </a:extLst>
          </p:cNvPr>
          <p:cNvSpPr txBox="1"/>
          <p:nvPr/>
        </p:nvSpPr>
        <p:spPr>
          <a:xfrm>
            <a:off x="4905241" y="2853609"/>
            <a:ext cx="1693287" cy="384080"/>
          </a:xfrm>
          <a:prstGeom prst="rect">
            <a:avLst/>
          </a:prstGeom>
          <a:noFill/>
        </p:spPr>
        <p:txBody>
          <a:bodyPr wrap="square" rtlCol="0">
            <a:spAutoFit/>
          </a:bodyPr>
          <a:lstStyle/>
          <a:p>
            <a:pPr defTabSz="722376">
              <a:spcAft>
                <a:spcPts val="600"/>
              </a:spcAft>
            </a:pPr>
            <a:r>
              <a:rPr lang="en-US" sz="1896" kern="1200">
                <a:solidFill>
                  <a:schemeClr val="tx1"/>
                </a:solidFill>
                <a:latin typeface="+mn-lt"/>
                <a:ea typeface="+mn-ea"/>
                <a:cs typeface="+mn-cs"/>
              </a:rPr>
              <a:t>Open Coding</a:t>
            </a:r>
            <a:endParaRPr lang="en-US" sz="2400"/>
          </a:p>
        </p:txBody>
      </p:sp>
      <p:sp>
        <p:nvSpPr>
          <p:cNvPr id="5" name="TextBox 4">
            <a:extLst>
              <a:ext uri="{FF2B5EF4-FFF2-40B4-BE49-F238E27FC236}">
                <a16:creationId xmlns:a16="http://schemas.microsoft.com/office/drawing/2014/main" id="{538B1547-A59D-AF33-F106-3939CB5EB762}"/>
              </a:ext>
            </a:extLst>
          </p:cNvPr>
          <p:cNvSpPr txBox="1"/>
          <p:nvPr/>
        </p:nvSpPr>
        <p:spPr>
          <a:xfrm>
            <a:off x="4905241" y="3923990"/>
            <a:ext cx="1345376" cy="384080"/>
          </a:xfrm>
          <a:prstGeom prst="rect">
            <a:avLst/>
          </a:prstGeom>
          <a:noFill/>
        </p:spPr>
        <p:txBody>
          <a:bodyPr wrap="square" rtlCol="0">
            <a:spAutoFit/>
          </a:bodyPr>
          <a:lstStyle/>
          <a:p>
            <a:pPr defTabSz="722376">
              <a:spcAft>
                <a:spcPts val="600"/>
              </a:spcAft>
            </a:pPr>
            <a:r>
              <a:rPr lang="en-US" sz="1896" kern="1200" dirty="0">
                <a:solidFill>
                  <a:schemeClr val="tx1"/>
                </a:solidFill>
                <a:latin typeface="+mn-lt"/>
                <a:ea typeface="+mn-ea"/>
                <a:cs typeface="+mn-cs"/>
              </a:rPr>
              <a:t>Conditions</a:t>
            </a:r>
            <a:endParaRPr lang="en-US" sz="2400" dirty="0"/>
          </a:p>
        </p:txBody>
      </p:sp>
      <p:pic>
        <p:nvPicPr>
          <p:cNvPr id="14" name="Audio 13">
            <a:extLst>
              <a:ext uri="{FF2B5EF4-FFF2-40B4-BE49-F238E27FC236}">
                <a16:creationId xmlns:a16="http://schemas.microsoft.com/office/drawing/2014/main" id="{409E1E2C-C158-AFB8-E6F0-78230579D0F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74990506"/>
      </p:ext>
    </p:extLst>
  </p:cSld>
  <p:clrMapOvr>
    <a:masterClrMapping/>
  </p:clrMapOvr>
  <mc:AlternateContent xmlns:mc="http://schemas.openxmlformats.org/markup-compatibility/2006" xmlns:p14="http://schemas.microsoft.com/office/powerpoint/2010/main">
    <mc:Choice Requires="p14">
      <p:transition spd="slow" p14:dur="2000" advTm="97257"/>
    </mc:Choice>
    <mc:Fallback xmlns="">
      <p:transition spd="slow" advTm="97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9">
            <a:extLst>
              <a:ext uri="{FF2B5EF4-FFF2-40B4-BE49-F238E27FC236}">
                <a16:creationId xmlns:a16="http://schemas.microsoft.com/office/drawing/2014/main" id="{68717E5B-2C1D-4094-9D25-6FF6FBD92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1">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1219200"/>
            <a:ext cx="4510838" cy="380455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5649162-1FCE-BE41-00CA-31ACBC2EA9A7}"/>
              </a:ext>
            </a:extLst>
          </p:cNvPr>
          <p:cNvSpPr>
            <a:spLocks noGrp="1"/>
          </p:cNvSpPr>
          <p:nvPr>
            <p:ph type="title"/>
          </p:nvPr>
        </p:nvSpPr>
        <p:spPr>
          <a:xfrm>
            <a:off x="1139044" y="2090114"/>
            <a:ext cx="3382890" cy="2481886"/>
          </a:xfrm>
        </p:spPr>
        <p:txBody>
          <a:bodyPr>
            <a:normAutofit/>
          </a:bodyPr>
          <a:lstStyle/>
          <a:p>
            <a:pPr algn="ctr"/>
            <a:r>
              <a:rPr lang="en-US"/>
              <a:t>Substantive Theory</a:t>
            </a:r>
          </a:p>
        </p:txBody>
      </p:sp>
      <p:sp>
        <p:nvSpPr>
          <p:cNvPr id="3" name="Content Placeholder 2">
            <a:extLst>
              <a:ext uri="{FF2B5EF4-FFF2-40B4-BE49-F238E27FC236}">
                <a16:creationId xmlns:a16="http://schemas.microsoft.com/office/drawing/2014/main" id="{7C0A62F8-C336-A286-282C-93F35AA6CE68}"/>
              </a:ext>
            </a:extLst>
          </p:cNvPr>
          <p:cNvSpPr>
            <a:spLocks noGrp="1"/>
          </p:cNvSpPr>
          <p:nvPr>
            <p:ph idx="1"/>
          </p:nvPr>
        </p:nvSpPr>
        <p:spPr>
          <a:xfrm>
            <a:off x="5285014" y="964850"/>
            <a:ext cx="6068786" cy="4928300"/>
          </a:xfrm>
        </p:spPr>
        <p:txBody>
          <a:bodyPr anchor="ctr">
            <a:normAutofit/>
          </a:bodyPr>
          <a:lstStyle/>
          <a:p>
            <a:pPr marL="0" indent="0">
              <a:buNone/>
            </a:pPr>
            <a:r>
              <a:rPr lang="en-US" sz="2000"/>
              <a:t>Making the Shift from unknowing to knowing and living with one’s risk for coronary artery disease post gestational diabetes</a:t>
            </a:r>
          </a:p>
        </p:txBody>
      </p:sp>
      <p:pic>
        <p:nvPicPr>
          <p:cNvPr id="6" name="Audio 5">
            <a:extLst>
              <a:ext uri="{FF2B5EF4-FFF2-40B4-BE49-F238E27FC236}">
                <a16:creationId xmlns:a16="http://schemas.microsoft.com/office/drawing/2014/main" id="{4877DD4B-4960-3926-DB24-5AF23BBDA5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98848677"/>
      </p:ext>
    </p:extLst>
  </p:cSld>
  <p:clrMapOvr>
    <a:masterClrMapping/>
  </p:clrMapOvr>
  <mc:AlternateContent xmlns:mc="http://schemas.openxmlformats.org/markup-compatibility/2006" xmlns:p14="http://schemas.microsoft.com/office/powerpoint/2010/main">
    <mc:Choice Requires="p14">
      <p:transition spd="slow" p14:dur="2000" advTm="10793"/>
    </mc:Choice>
    <mc:Fallback xmlns="">
      <p:transition spd="slow" advTm="10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B8AA39-E9FB-76A3-24F5-36E6A6AC5B3A}"/>
              </a:ext>
            </a:extLst>
          </p:cNvPr>
          <p:cNvSpPr>
            <a:spLocks noGrp="1"/>
          </p:cNvSpPr>
          <p:nvPr>
            <p:ph type="title"/>
          </p:nvPr>
        </p:nvSpPr>
        <p:spPr>
          <a:xfrm>
            <a:off x="5297762" y="329184"/>
            <a:ext cx="6251110" cy="1783080"/>
          </a:xfrm>
        </p:spPr>
        <p:txBody>
          <a:bodyPr anchor="b">
            <a:normAutofit/>
          </a:bodyPr>
          <a:lstStyle/>
          <a:p>
            <a:r>
              <a:rPr lang="en-US" sz="5400" dirty="0"/>
              <a:t>Objectives</a:t>
            </a:r>
          </a:p>
        </p:txBody>
      </p:sp>
      <p:pic>
        <p:nvPicPr>
          <p:cNvPr id="5" name="Picture 4" descr="Abstract blurred public library with bookshelves">
            <a:extLst>
              <a:ext uri="{FF2B5EF4-FFF2-40B4-BE49-F238E27FC236}">
                <a16:creationId xmlns:a16="http://schemas.microsoft.com/office/drawing/2014/main" id="{4FA161D3-9EF9-DD36-B066-0CC1CF78E132}"/>
              </a:ext>
            </a:extLst>
          </p:cNvPr>
          <p:cNvPicPr>
            <a:picLocks noChangeAspect="1"/>
          </p:cNvPicPr>
          <p:nvPr/>
        </p:nvPicPr>
        <p:blipFill rotWithShape="1">
          <a:blip r:embed="rId4"/>
          <a:srcRect l="16165" r="38504"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34276CD-4FB7-9D6C-A04D-124724BD26AA}"/>
              </a:ext>
            </a:extLst>
          </p:cNvPr>
          <p:cNvSpPr>
            <a:spLocks noGrp="1"/>
          </p:cNvSpPr>
          <p:nvPr>
            <p:ph idx="1"/>
          </p:nvPr>
        </p:nvSpPr>
        <p:spPr>
          <a:xfrm>
            <a:off x="5297762" y="2706624"/>
            <a:ext cx="6251110" cy="3483864"/>
          </a:xfrm>
        </p:spPr>
        <p:txBody>
          <a:bodyPr>
            <a:normAutofit/>
          </a:bodyPr>
          <a:lstStyle/>
          <a:p>
            <a:r>
              <a:rPr lang="en-US" sz="2200" dirty="0"/>
              <a:t>The provide a recap of the background, gaps in the literature, research problem, research goal, and research questions related to study</a:t>
            </a:r>
          </a:p>
          <a:p>
            <a:r>
              <a:rPr lang="en-US" sz="2200" dirty="0"/>
              <a:t>To briefly discuss the methodology used for the study</a:t>
            </a:r>
          </a:p>
          <a:p>
            <a:r>
              <a:rPr lang="en-US" sz="2200" dirty="0"/>
              <a:t>To briefly discuss the methods used for the study</a:t>
            </a:r>
          </a:p>
          <a:p>
            <a:r>
              <a:rPr lang="en-US" sz="2200" dirty="0"/>
              <a:t>To briefly discuss the study findings for theoretical construct 1</a:t>
            </a:r>
          </a:p>
          <a:p>
            <a:endParaRPr lang="en-US" sz="2200" dirty="0"/>
          </a:p>
        </p:txBody>
      </p:sp>
      <p:pic>
        <p:nvPicPr>
          <p:cNvPr id="26" name="Audio 25">
            <a:extLst>
              <a:ext uri="{FF2B5EF4-FFF2-40B4-BE49-F238E27FC236}">
                <a16:creationId xmlns:a16="http://schemas.microsoft.com/office/drawing/2014/main" id="{AF9A0005-DC05-BD79-6E85-894FBA75E1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66349813"/>
      </p:ext>
    </p:extLst>
  </p:cSld>
  <p:clrMapOvr>
    <a:masterClrMapping/>
  </p:clrMapOvr>
  <mc:AlternateContent xmlns:mc="http://schemas.openxmlformats.org/markup-compatibility/2006" xmlns:p14="http://schemas.microsoft.com/office/powerpoint/2010/main">
    <mc:Choice Requires="p14">
      <p:transition spd="slow" p14:dur="2000" advTm="5368"/>
    </mc:Choice>
    <mc:Fallback xmlns="">
      <p:transition spd="slow" advTm="5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23" y="-205860"/>
            <a:ext cx="9692640" cy="1325562"/>
          </a:xfrm>
        </p:spPr>
        <p:txBody>
          <a:bodyPr>
            <a:normAutofit/>
          </a:bodyPr>
          <a:lstStyle/>
          <a:p>
            <a:r>
              <a:rPr lang="en-US" dirty="0"/>
              <a:t>Study Findings</a:t>
            </a:r>
          </a:p>
        </p:txBody>
      </p:sp>
      <p:graphicFrame>
        <p:nvGraphicFramePr>
          <p:cNvPr id="3" name="Diagram 2">
            <a:extLst>
              <a:ext uri="{FF2B5EF4-FFF2-40B4-BE49-F238E27FC236}">
                <a16:creationId xmlns:a16="http://schemas.microsoft.com/office/drawing/2014/main" id="{20A2CDE4-3814-3D43-B9AA-B73D7E01FFE5}"/>
              </a:ext>
            </a:extLst>
          </p:cNvPr>
          <p:cNvGraphicFramePr/>
          <p:nvPr>
            <p:extLst>
              <p:ext uri="{D42A27DB-BD31-4B8C-83A1-F6EECF244321}">
                <p14:modId xmlns:p14="http://schemas.microsoft.com/office/powerpoint/2010/main" val="2919386898"/>
              </p:ext>
            </p:extLst>
          </p:nvPr>
        </p:nvGraphicFramePr>
        <p:xfrm>
          <a:off x="778382" y="2099466"/>
          <a:ext cx="10635235" cy="24183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Audio 9">
            <a:extLst>
              <a:ext uri="{FF2B5EF4-FFF2-40B4-BE49-F238E27FC236}">
                <a16:creationId xmlns:a16="http://schemas.microsoft.com/office/drawing/2014/main" id="{5C0FF392-B098-B8C3-DFDB-FD0711B3CA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14203193"/>
      </p:ext>
    </p:extLst>
  </p:cSld>
  <p:clrMapOvr>
    <a:masterClrMapping/>
  </p:clrMapOvr>
  <mc:AlternateContent xmlns:mc="http://schemas.openxmlformats.org/markup-compatibility/2006" xmlns:p14="http://schemas.microsoft.com/office/powerpoint/2010/main">
    <mc:Choice Requires="p14">
      <p:transition spd="slow" p14:dur="2000" advTm="20724"/>
    </mc:Choice>
    <mc:Fallback xmlns="">
      <p:transition spd="slow" advTm="20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B78A0-F7D2-BD83-AF71-DB82635F3C61}"/>
              </a:ext>
            </a:extLst>
          </p:cNvPr>
          <p:cNvSpPr>
            <a:spLocks noGrp="1"/>
          </p:cNvSpPr>
          <p:nvPr>
            <p:ph type="title"/>
          </p:nvPr>
        </p:nvSpPr>
        <p:spPr/>
        <p:txBody>
          <a:bodyPr/>
          <a:lstStyle/>
          <a:p>
            <a:r>
              <a:rPr lang="en-CA" sz="1800" i="1" dirty="0">
                <a:effectLst/>
                <a:latin typeface="Times New Roman" panose="02020603050405020304" pitchFamily="18" charset="0"/>
                <a:ea typeface="Aptos" panose="020B0004020202020204" pitchFamily="34" charset="0"/>
              </a:rPr>
              <a:t>Sustaining a state of unknowing about the risk for coronary artery disease following a diagnosis of gestational diabetes mellitus</a:t>
            </a:r>
            <a:r>
              <a:rPr lang="en-CA" dirty="0">
                <a:effectLst/>
              </a:rPr>
              <a:t> </a:t>
            </a:r>
            <a:endParaRPr lang="en-US" dirty="0"/>
          </a:p>
        </p:txBody>
      </p:sp>
      <p:pic>
        <p:nvPicPr>
          <p:cNvPr id="1026" name="Picture 2" descr="The Cloud of Unknowing - DAM MUSEUM">
            <a:extLst>
              <a:ext uri="{FF2B5EF4-FFF2-40B4-BE49-F238E27FC236}">
                <a16:creationId xmlns:a16="http://schemas.microsoft.com/office/drawing/2014/main" id="{E3AA6CAA-5BF2-81C5-0A28-519B62F06E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031" y="1509669"/>
            <a:ext cx="6278840" cy="49832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2ABFAAA-3BAC-069E-8AAF-2B0FF06B34FD}"/>
              </a:ext>
            </a:extLst>
          </p:cNvPr>
          <p:cNvSpPr/>
          <p:nvPr/>
        </p:nvSpPr>
        <p:spPr>
          <a:xfrm>
            <a:off x="706753" y="2970657"/>
            <a:ext cx="2825439" cy="20612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Communicating Risk</a:t>
            </a:r>
          </a:p>
        </p:txBody>
      </p:sp>
      <p:sp>
        <p:nvSpPr>
          <p:cNvPr id="9" name="Rectangle 8">
            <a:extLst>
              <a:ext uri="{FF2B5EF4-FFF2-40B4-BE49-F238E27FC236}">
                <a16:creationId xmlns:a16="http://schemas.microsoft.com/office/drawing/2014/main" id="{3B3FB113-D5B6-82E2-B2C2-30C51408BE6E}"/>
              </a:ext>
            </a:extLst>
          </p:cNvPr>
          <p:cNvSpPr/>
          <p:nvPr/>
        </p:nvSpPr>
        <p:spPr>
          <a:xfrm>
            <a:off x="8183263" y="2970656"/>
            <a:ext cx="2825439" cy="20612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800" kern="100" dirty="0">
                <a:solidFill>
                  <a:schemeClr val="tx1"/>
                </a:solidFill>
                <a:effectLst/>
                <a:latin typeface="+mn-lt"/>
                <a:ea typeface="Aptos" panose="020B0004020202020204" pitchFamily="34" charset="0"/>
                <a:cs typeface="Times New Roman" panose="02020603050405020304" pitchFamily="18" charset="0"/>
              </a:rPr>
              <a:t>Drawing Conclusions About One’s Risk: I was not aware of my risk for CAD</a:t>
            </a:r>
            <a:endParaRPr lang="en-US" dirty="0">
              <a:solidFill>
                <a:schemeClr val="tx1"/>
              </a:solidFill>
            </a:endParaRPr>
          </a:p>
        </p:txBody>
      </p:sp>
      <p:pic>
        <p:nvPicPr>
          <p:cNvPr id="13" name="Audio 12">
            <a:extLst>
              <a:ext uri="{FF2B5EF4-FFF2-40B4-BE49-F238E27FC236}">
                <a16:creationId xmlns:a16="http://schemas.microsoft.com/office/drawing/2014/main" id="{4E4A3A88-6804-3E44-71EF-1B7D63BBC1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74781824"/>
      </p:ext>
    </p:extLst>
  </p:cSld>
  <p:clrMapOvr>
    <a:masterClrMapping/>
  </p:clrMapOvr>
  <mc:AlternateContent xmlns:mc="http://schemas.openxmlformats.org/markup-compatibility/2006" xmlns:p14="http://schemas.microsoft.com/office/powerpoint/2010/main">
    <mc:Choice Requires="p14">
      <p:transition spd="slow" p14:dur="2000" advTm="26036"/>
    </mc:Choice>
    <mc:Fallback xmlns="">
      <p:transition spd="slow" advTm="26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A7FC8A-9F93-A1DC-760F-F1452F04B47E}"/>
              </a:ext>
            </a:extLst>
          </p:cNvPr>
          <p:cNvSpPr>
            <a:spLocks noGrp="1"/>
          </p:cNvSpPr>
          <p:nvPr>
            <p:ph type="title"/>
          </p:nvPr>
        </p:nvSpPr>
        <p:spPr>
          <a:xfrm>
            <a:off x="838200" y="365125"/>
            <a:ext cx="10515600" cy="1146087"/>
          </a:xfrm>
        </p:spPr>
        <p:txBody>
          <a:bodyPr>
            <a:normAutofit/>
          </a:bodyPr>
          <a:lstStyle/>
          <a:p>
            <a:r>
              <a:rPr lang="en-US" sz="5400" dirty="0"/>
              <a:t>Communicating Risk</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894424-45A5-EC8C-21B8-D981A05DFE5D}"/>
              </a:ext>
            </a:extLst>
          </p:cNvPr>
          <p:cNvSpPr>
            <a:spLocks noGrp="1"/>
          </p:cNvSpPr>
          <p:nvPr>
            <p:ph idx="1"/>
          </p:nvPr>
        </p:nvSpPr>
        <p:spPr>
          <a:xfrm>
            <a:off x="499872" y="1511212"/>
            <a:ext cx="10853928" cy="5102352"/>
          </a:xfrm>
        </p:spPr>
        <p:txBody>
          <a:bodyPr>
            <a:normAutofit fontScale="92500" lnSpcReduction="10000"/>
          </a:bodyPr>
          <a:lstStyle/>
          <a:p>
            <a:pPr marL="0" indent="0">
              <a:buNone/>
            </a:pPr>
            <a:endParaRPr lang="en-CA" sz="1800" dirty="0">
              <a:effectLst/>
            </a:endParaRPr>
          </a:p>
          <a:p>
            <a:r>
              <a:rPr lang="en-CA" sz="1800" dirty="0">
                <a:effectLst/>
                <a:ea typeface="Aptos" panose="020B0004020202020204" pitchFamily="34" charset="0"/>
              </a:rPr>
              <a:t>Reactions to being diagnosed with GDM was met with feelings of surprise, frustration, and a lack of preparedness to manage the diagnosis. </a:t>
            </a:r>
          </a:p>
          <a:p>
            <a:endParaRPr lang="en-CA" sz="1800" dirty="0">
              <a:effectLst/>
              <a:ea typeface="Aptos" panose="020B0004020202020204" pitchFamily="34" charset="0"/>
            </a:endParaRPr>
          </a:p>
          <a:p>
            <a:r>
              <a:rPr lang="en-CA" sz="1800" dirty="0">
                <a:effectLst/>
                <a:ea typeface="Aptos" panose="020B0004020202020204" pitchFamily="34" charset="0"/>
              </a:rPr>
              <a:t>Although the women had vivid accounts of learning about their GDM diagnosis they did not recall being told that they were are risk of having CAD, </a:t>
            </a:r>
            <a:r>
              <a:rPr lang="en-CA" sz="1800" b="1" i="1" dirty="0">
                <a:effectLst/>
                <a:ea typeface="Aptos" panose="020B0004020202020204" pitchFamily="34" charset="0"/>
              </a:rPr>
              <a:t>“At the time of GDM, I didn’t realize all of the connections of how my diabetes was a co-morbidity against cardiovascular disease. At that time, I had no knowledge not thinking no forward thinking at all.” </a:t>
            </a:r>
          </a:p>
          <a:p>
            <a:r>
              <a:rPr lang="en-CA" sz="1800" dirty="0">
                <a:effectLst/>
                <a:ea typeface="Aptos" panose="020B0004020202020204" pitchFamily="34" charset="0"/>
              </a:rPr>
              <a:t>In fact, several women stated that it was not even on their radar, </a:t>
            </a:r>
            <a:r>
              <a:rPr lang="en-CA" sz="1800" b="1" i="1" dirty="0">
                <a:effectLst/>
                <a:ea typeface="Aptos" panose="020B0004020202020204" pitchFamily="34" charset="0"/>
              </a:rPr>
              <a:t>“It was not even on my radar. I was under the assumption that as soon as he[baby] was done[delivered] the gestational diabetes was over and I wouldn’t have to worry about it anymore” </a:t>
            </a:r>
          </a:p>
          <a:p>
            <a:pPr marL="0" indent="0">
              <a:buNone/>
            </a:pPr>
            <a:endParaRPr lang="en-CA" sz="1800" b="1" i="1" dirty="0">
              <a:effectLst/>
              <a:ea typeface="Aptos" panose="020B0004020202020204" pitchFamily="34" charset="0"/>
            </a:endParaRPr>
          </a:p>
          <a:p>
            <a:r>
              <a:rPr lang="en-CA" sz="1800" kern="100" dirty="0">
                <a:ea typeface="Aptos" panose="020B0004020202020204" pitchFamily="34" charset="0"/>
                <a:cs typeface="Times New Roman" panose="02020603050405020304" pitchFamily="18" charset="0"/>
              </a:rPr>
              <a:t>Women</a:t>
            </a:r>
            <a:r>
              <a:rPr lang="en-CA" sz="1800" kern="100" dirty="0">
                <a:effectLst/>
                <a:ea typeface="Aptos" panose="020B0004020202020204" pitchFamily="34" charset="0"/>
                <a:cs typeface="Times New Roman" panose="02020603050405020304" pitchFamily="18" charset="0"/>
              </a:rPr>
              <a:t> felt that communicating their risk for future CAD was the role of health care providers, </a:t>
            </a:r>
            <a:r>
              <a:rPr lang="en-CA" sz="1800" b="1" i="1" kern="100" dirty="0">
                <a:effectLst/>
                <a:ea typeface="Aptos" panose="020B0004020202020204" pitchFamily="34" charset="0"/>
                <a:cs typeface="Times New Roman" panose="02020603050405020304" pitchFamily="18" charset="0"/>
              </a:rPr>
              <a:t>“ I guess when I went to my doctor she should have had like pamphlets and explained it to me because she was my diabetic doctor so I would assume she would have been the one to give me this information.”</a:t>
            </a:r>
            <a:r>
              <a:rPr lang="en-CA" sz="1800" kern="100" dirty="0">
                <a:effectLst/>
                <a:ea typeface="Aptos" panose="020B0004020202020204" pitchFamily="34" charset="0"/>
                <a:cs typeface="Times New Roman" panose="02020603050405020304" pitchFamily="18" charset="0"/>
              </a:rPr>
              <a:t> </a:t>
            </a:r>
          </a:p>
          <a:p>
            <a:pPr marL="0" indent="0">
              <a:buNone/>
            </a:pPr>
            <a:endParaRPr lang="en-CA" sz="1800" kern="100" dirty="0">
              <a:effectLst/>
              <a:ea typeface="Aptos" panose="020B0004020202020204" pitchFamily="34" charset="0"/>
              <a:cs typeface="Times New Roman" panose="02020603050405020304" pitchFamily="18" charset="0"/>
            </a:endParaRPr>
          </a:p>
          <a:p>
            <a:r>
              <a:rPr lang="en-CA" sz="1800" kern="100" dirty="0">
                <a:effectLst/>
                <a:ea typeface="Aptos" panose="020B0004020202020204" pitchFamily="34" charset="0"/>
                <a:cs typeface="Times New Roman" panose="02020603050405020304" pitchFamily="18" charset="0"/>
              </a:rPr>
              <a:t>Several women noted that failure to communicate this information to them, left them in a complete state of unknowing about their health and increased their potential health risks, </a:t>
            </a:r>
            <a:r>
              <a:rPr lang="en-CA" sz="1800" b="1" kern="100" dirty="0">
                <a:effectLst/>
                <a:ea typeface="Aptos" panose="020B0004020202020204" pitchFamily="34" charset="0"/>
                <a:cs typeface="Times New Roman" panose="02020603050405020304" pitchFamily="18" charset="0"/>
              </a:rPr>
              <a:t>“</a:t>
            </a:r>
            <a:r>
              <a:rPr lang="en-CA" sz="1800" b="1" i="1" kern="100" dirty="0">
                <a:effectLst/>
                <a:ea typeface="Aptos" panose="020B0004020202020204" pitchFamily="34" charset="0"/>
                <a:cs typeface="Times New Roman" panose="02020603050405020304" pitchFamily="18" charset="0"/>
              </a:rPr>
              <a:t>The risk for CAD is something I don’t know. No one told me about</a:t>
            </a:r>
            <a:r>
              <a:rPr lang="en-CA" sz="1800" b="1" kern="0" dirty="0">
                <a:effectLst/>
                <a:ea typeface="Aptos" panose="020B0004020202020204" pitchFamily="34" charset="0"/>
                <a:cs typeface="Times New Roman" panose="02020603050405020304" pitchFamily="18" charset="0"/>
              </a:rPr>
              <a:t> </a:t>
            </a:r>
            <a:r>
              <a:rPr lang="en-CA" sz="1800" b="1" i="1" kern="100" dirty="0">
                <a:effectLst/>
                <a:ea typeface="Aptos" panose="020B0004020202020204" pitchFamily="34" charset="0"/>
                <a:cs typeface="Times New Roman" panose="02020603050405020304" pitchFamily="18" charset="0"/>
              </a:rPr>
              <a:t>.”</a:t>
            </a:r>
            <a:endParaRPr lang="en-CA" sz="1800" b="1" kern="100" dirty="0">
              <a:effectLst/>
              <a:ea typeface="Aptos" panose="020B0004020202020204" pitchFamily="34" charset="0"/>
              <a:cs typeface="Times New Roman" panose="02020603050405020304" pitchFamily="18" charset="0"/>
            </a:endParaRPr>
          </a:p>
          <a:p>
            <a:endParaRPr lang="en-CA" sz="12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200" dirty="0"/>
          </a:p>
        </p:txBody>
      </p:sp>
      <p:pic>
        <p:nvPicPr>
          <p:cNvPr id="6" name="Audio 5">
            <a:extLst>
              <a:ext uri="{FF2B5EF4-FFF2-40B4-BE49-F238E27FC236}">
                <a16:creationId xmlns:a16="http://schemas.microsoft.com/office/drawing/2014/main" id="{4049640C-EDE4-E5D8-3FC7-0931C95424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33637336"/>
      </p:ext>
    </p:extLst>
  </p:cSld>
  <p:clrMapOvr>
    <a:masterClrMapping/>
  </p:clrMapOvr>
  <mc:AlternateContent xmlns:mc="http://schemas.openxmlformats.org/markup-compatibility/2006" xmlns:p14="http://schemas.microsoft.com/office/powerpoint/2010/main">
    <mc:Choice Requires="p14">
      <p:transition spd="slow" p14:dur="2000" advTm="112329"/>
    </mc:Choice>
    <mc:Fallback xmlns="">
      <p:transition spd="slow" advTm="112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45E23C-2EAE-1E87-0027-8AC4BE453FCE}"/>
              </a:ext>
            </a:extLst>
          </p:cNvPr>
          <p:cNvSpPr>
            <a:spLocks noGrp="1"/>
          </p:cNvSpPr>
          <p:nvPr>
            <p:ph type="title"/>
          </p:nvPr>
        </p:nvSpPr>
        <p:spPr>
          <a:xfrm>
            <a:off x="838200" y="0"/>
            <a:ext cx="10515600" cy="1325563"/>
          </a:xfrm>
        </p:spPr>
        <p:txBody>
          <a:bodyPr>
            <a:normAutofit/>
          </a:bodyPr>
          <a:lstStyle/>
          <a:p>
            <a:r>
              <a:rPr lang="en-US" sz="5400" dirty="0"/>
              <a:t>Communicating Risk (cont.)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6B1B60-8015-F2FA-1664-CED63A1A0BDF}"/>
              </a:ext>
            </a:extLst>
          </p:cNvPr>
          <p:cNvSpPr>
            <a:spLocks noGrp="1"/>
          </p:cNvSpPr>
          <p:nvPr>
            <p:ph idx="1"/>
          </p:nvPr>
        </p:nvSpPr>
        <p:spPr>
          <a:xfrm>
            <a:off x="838200" y="1929384"/>
            <a:ext cx="10515600" cy="4251960"/>
          </a:xfrm>
        </p:spPr>
        <p:txBody>
          <a:bodyPr>
            <a:normAutofit/>
          </a:bodyPr>
          <a:lstStyle/>
          <a:p>
            <a:pPr indent="457200"/>
            <a:r>
              <a:rPr lang="en-CA" sz="1800" kern="100" dirty="0">
                <a:effectLst/>
                <a:ea typeface="Aptos" panose="020B0004020202020204" pitchFamily="34" charset="0"/>
                <a:cs typeface="Times New Roman" panose="02020603050405020304" pitchFamily="18" charset="0"/>
              </a:rPr>
              <a:t>Throughout their follow up and education sessions, participants did not speak about their risk for CAD as being part of their management plan.  This lack of education was identified as a key condition that sustained women’s sense of unknowing about their risk for CAD, and some felt impeded their engagement in their own health  </a:t>
            </a:r>
            <a:r>
              <a:rPr lang="en-CA" sz="1800" b="1" i="1" kern="100" dirty="0">
                <a:effectLst/>
                <a:ea typeface="Aptos" panose="020B0004020202020204" pitchFamily="34" charset="0"/>
                <a:cs typeface="Times New Roman" panose="02020603050405020304" pitchFamily="18" charset="0"/>
              </a:rPr>
              <a:t>“I was a little shocked that none of the doctors ever mentioned it [risk for CAD] because it would have been nice to know and prepare for and have an idea and be able to watch for it. I am an older mother than a lot of other mothers out there”</a:t>
            </a:r>
          </a:p>
          <a:p>
            <a:pPr indent="457200"/>
            <a:endParaRPr lang="en-CA" sz="1800" kern="100" dirty="0">
              <a:effectLst/>
              <a:ea typeface="Aptos" panose="020B0004020202020204" pitchFamily="34" charset="0"/>
              <a:cs typeface="Times New Roman" panose="02020603050405020304" pitchFamily="18" charset="0"/>
            </a:endParaRPr>
          </a:p>
          <a:p>
            <a:r>
              <a:rPr lang="en-CA" sz="1800" dirty="0">
                <a:effectLst/>
                <a:ea typeface="Aptos" panose="020B0004020202020204" pitchFamily="34" charset="0"/>
              </a:rPr>
              <a:t>The focus of their health care journey was primarily on their baby’s health and the management of their GDM</a:t>
            </a:r>
            <a:r>
              <a:rPr lang="en-CA" sz="1800" dirty="0">
                <a:ea typeface="Aptos" panose="020B0004020202020204" pitchFamily="34" charset="0"/>
              </a:rPr>
              <a:t>, </a:t>
            </a:r>
            <a:r>
              <a:rPr lang="en-CA" sz="1800" b="1" i="1" dirty="0">
                <a:effectLst/>
                <a:ea typeface="Aptos" panose="020B0004020202020204" pitchFamily="34" charset="0"/>
              </a:rPr>
              <a:t>“I wanted to make sure that my pregnancy went well and my baby was healthy, that’s all.”</a:t>
            </a:r>
            <a:r>
              <a:rPr lang="en-CA" sz="1800" b="1" dirty="0">
                <a:effectLst/>
                <a:ea typeface="Aptos" panose="020B0004020202020204" pitchFamily="34" charset="0"/>
              </a:rPr>
              <a:t>  </a:t>
            </a:r>
          </a:p>
          <a:p>
            <a:r>
              <a:rPr lang="en-CA" sz="1800" dirty="0">
                <a:effectLst/>
                <a:ea typeface="Aptos" panose="020B0004020202020204" pitchFamily="34" charset="0"/>
              </a:rPr>
              <a:t>Participants perceived that the focus on baby’s health was also the priority for healthcare providers, </a:t>
            </a:r>
            <a:r>
              <a:rPr lang="en-CA" sz="1800" i="1" dirty="0">
                <a:effectLst/>
                <a:ea typeface="Aptos" panose="020B0004020202020204" pitchFamily="34" charset="0"/>
              </a:rPr>
              <a:t>“</a:t>
            </a:r>
            <a:r>
              <a:rPr lang="en-US" sz="1800" b="1" i="1" dirty="0">
                <a:effectLst/>
                <a:ea typeface="Aptos" panose="020B0004020202020204" pitchFamily="34" charset="0"/>
              </a:rPr>
              <a:t>No one cares about the actual mother is my opinion on it all. They only care what was going on with the baby. That was my feeling the whole time. They didn’t care what was actually happening to me.”</a:t>
            </a:r>
            <a:r>
              <a:rPr lang="en-US" sz="1800" b="1" dirty="0">
                <a:effectLst/>
                <a:ea typeface="Aptos" panose="020B0004020202020204" pitchFamily="34" charset="0"/>
              </a:rPr>
              <a:t> </a:t>
            </a:r>
            <a:r>
              <a:rPr lang="en-CA" sz="1800" b="1" dirty="0">
                <a:effectLst/>
              </a:rPr>
              <a:t> </a:t>
            </a:r>
            <a:endParaRPr lang="en-US" sz="1800" b="1" dirty="0"/>
          </a:p>
        </p:txBody>
      </p:sp>
      <p:pic>
        <p:nvPicPr>
          <p:cNvPr id="6" name="Audio 5">
            <a:extLst>
              <a:ext uri="{FF2B5EF4-FFF2-40B4-BE49-F238E27FC236}">
                <a16:creationId xmlns:a16="http://schemas.microsoft.com/office/drawing/2014/main" id="{7EB003AA-4234-C8A9-7EC4-8693E3D8BA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61349320"/>
      </p:ext>
    </p:extLst>
  </p:cSld>
  <p:clrMapOvr>
    <a:masterClrMapping/>
  </p:clrMapOvr>
  <mc:AlternateContent xmlns:mc="http://schemas.openxmlformats.org/markup-compatibility/2006" xmlns:p14="http://schemas.microsoft.com/office/powerpoint/2010/main">
    <mc:Choice Requires="p14">
      <p:transition spd="slow" p14:dur="2000" advTm="85225"/>
    </mc:Choice>
    <mc:Fallback xmlns="">
      <p:transition spd="slow" advTm="85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C6EBB-C8A3-3E5D-A827-EEC242C40367}"/>
              </a:ext>
            </a:extLst>
          </p:cNvPr>
          <p:cNvSpPr>
            <a:spLocks noGrp="1"/>
          </p:cNvSpPr>
          <p:nvPr>
            <p:ph type="title"/>
          </p:nvPr>
        </p:nvSpPr>
        <p:spPr/>
        <p:txBody>
          <a:bodyPr>
            <a:normAutofit fontScale="90000"/>
          </a:bodyPr>
          <a:lstStyle/>
          <a:p>
            <a:r>
              <a:rPr lang="en-CA" sz="3600" kern="100" dirty="0">
                <a:effectLst/>
                <a:latin typeface="+mn-lt"/>
                <a:ea typeface="Aptos" panose="020B0004020202020204" pitchFamily="34" charset="0"/>
                <a:cs typeface="Times New Roman" panose="02020603050405020304" pitchFamily="18" charset="0"/>
              </a:rPr>
              <a:t>Drawing Conclusions About One’s Risk: I was not aware of my risk for CAD</a:t>
            </a:r>
            <a:br>
              <a:rPr lang="en-CA"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0EF2E4AC-4DBD-7140-A74F-708E3814C26B}"/>
              </a:ext>
            </a:extLst>
          </p:cNvPr>
          <p:cNvSpPr>
            <a:spLocks noGrp="1"/>
          </p:cNvSpPr>
          <p:nvPr>
            <p:ph idx="1"/>
          </p:nvPr>
        </p:nvSpPr>
        <p:spPr/>
        <p:txBody>
          <a:bodyPr/>
          <a:lstStyle/>
          <a:p>
            <a:r>
              <a:rPr lang="en-CA" sz="1800" dirty="0">
                <a:effectLst/>
                <a:ea typeface="Aptos" panose="020B0004020202020204" pitchFamily="34" charset="0"/>
              </a:rPr>
              <a:t>Women’s objective sense of risk was shaped by their age during pregnancy, physical signs and symptoms, and the blood tests completed intrapartum and at the six-week post-partum check-up. </a:t>
            </a:r>
          </a:p>
          <a:p>
            <a:pPr marL="0" indent="0">
              <a:buNone/>
            </a:pPr>
            <a:endParaRPr lang="en-CA" sz="1800" dirty="0">
              <a:effectLst/>
              <a:ea typeface="Aptos" panose="020B0004020202020204" pitchFamily="34" charset="0"/>
            </a:endParaRPr>
          </a:p>
          <a:p>
            <a:r>
              <a:rPr lang="en-CA" sz="1800" dirty="0">
                <a:effectLst/>
                <a:ea typeface="Aptos" panose="020B0004020202020204" pitchFamily="34" charset="0"/>
              </a:rPr>
              <a:t>Although many participants were exhibiting objective signs of GDM (e.g., thirst, tiredness, light-headed, weight gain), they did not readily make the connection between these signs and symptoms and their health risk</a:t>
            </a:r>
            <a:r>
              <a:rPr lang="en-CA" dirty="0">
                <a:effectLst/>
              </a:rPr>
              <a:t> </a:t>
            </a:r>
          </a:p>
          <a:p>
            <a:r>
              <a:rPr lang="en-CA" sz="1800" dirty="0">
                <a:ea typeface="Aptos" panose="020B0004020202020204" pitchFamily="34" charset="0"/>
              </a:rPr>
              <a:t>S</a:t>
            </a:r>
            <a:r>
              <a:rPr lang="en-CA" sz="1800" dirty="0">
                <a:effectLst/>
                <a:ea typeface="Aptos" panose="020B0004020202020204" pitchFamily="34" charset="0"/>
              </a:rPr>
              <a:t>ome women highlighted being tested for type 2 diabetes at their six-week check-up, </a:t>
            </a:r>
            <a:r>
              <a:rPr lang="en-CA" sz="1800" b="1" dirty="0">
                <a:effectLst/>
                <a:ea typeface="Aptos" panose="020B0004020202020204" pitchFamily="34" charset="0"/>
              </a:rPr>
              <a:t>“</a:t>
            </a:r>
            <a:r>
              <a:rPr lang="en-CA" sz="1800" b="1" i="1" dirty="0">
                <a:effectLst/>
                <a:ea typeface="Aptos" panose="020B0004020202020204" pitchFamily="34" charset="0"/>
              </a:rPr>
              <a:t>Well the only one [appointment] that I had was the one time, at 6 weeks, to see if I had it [diabetes] and I know like every year then it’s on me to make my appointment to be checked.”</a:t>
            </a:r>
            <a:r>
              <a:rPr lang="en-CA" sz="1800" b="1" dirty="0">
                <a:effectLst/>
                <a:ea typeface="Aptos" panose="020B0004020202020204" pitchFamily="34" charset="0"/>
              </a:rPr>
              <a:t>  </a:t>
            </a:r>
          </a:p>
          <a:p>
            <a:r>
              <a:rPr lang="en-CA" sz="1800" dirty="0">
                <a:effectLst/>
                <a:ea typeface="Aptos" panose="020B0004020202020204" pitchFamily="34" charset="0"/>
              </a:rPr>
              <a:t>Many other women shared that they did not have any follow-up, </a:t>
            </a:r>
            <a:r>
              <a:rPr lang="en-CA" sz="1800" b="1" i="1" dirty="0">
                <a:effectLst/>
                <a:ea typeface="Aptos" panose="020B0004020202020204" pitchFamily="34" charset="0"/>
              </a:rPr>
              <a:t>“I had absolutely no follow-up after he was born.” </a:t>
            </a:r>
            <a:endParaRPr lang="en-US" b="1" dirty="0"/>
          </a:p>
        </p:txBody>
      </p:sp>
      <p:pic>
        <p:nvPicPr>
          <p:cNvPr id="15" name="Audio 14">
            <a:extLst>
              <a:ext uri="{FF2B5EF4-FFF2-40B4-BE49-F238E27FC236}">
                <a16:creationId xmlns:a16="http://schemas.microsoft.com/office/drawing/2014/main" id="{49A3E0F2-EBF8-5A76-B48F-AF0BFD6B5C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19450620"/>
      </p:ext>
    </p:extLst>
  </p:cSld>
  <p:clrMapOvr>
    <a:masterClrMapping/>
  </p:clrMapOvr>
  <mc:AlternateContent xmlns:mc="http://schemas.openxmlformats.org/markup-compatibility/2006" xmlns:p14="http://schemas.microsoft.com/office/powerpoint/2010/main">
    <mc:Choice Requires="p14">
      <p:transition spd="slow" p14:dur="2000" advTm="99972"/>
    </mc:Choice>
    <mc:Fallback xmlns="">
      <p:transition spd="slow" advTm="99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1B7BA-C8C5-44FA-4965-AA2344761141}"/>
              </a:ext>
            </a:extLst>
          </p:cNvPr>
          <p:cNvSpPr>
            <a:spLocks noGrp="1"/>
          </p:cNvSpPr>
          <p:nvPr>
            <p:ph type="title"/>
          </p:nvPr>
        </p:nvSpPr>
        <p:spPr>
          <a:xfrm>
            <a:off x="318052" y="365125"/>
            <a:ext cx="11035748" cy="1325563"/>
          </a:xfrm>
        </p:spPr>
        <p:txBody>
          <a:bodyPr>
            <a:normAutofit/>
          </a:bodyPr>
          <a:lstStyle/>
          <a:p>
            <a:r>
              <a:rPr lang="en-CA" sz="4000" kern="100" dirty="0">
                <a:effectLst/>
                <a:latin typeface="+mn-lt"/>
                <a:ea typeface="Aptos" panose="020B0004020202020204" pitchFamily="34" charset="0"/>
                <a:cs typeface="Times New Roman" panose="02020603050405020304" pitchFamily="18" charset="0"/>
              </a:rPr>
              <a:t>Drawing Conclusions About One’s Risk: I was not aware of my risk for CAD</a:t>
            </a:r>
            <a:endParaRPr lang="en-US" sz="4000" dirty="0"/>
          </a:p>
        </p:txBody>
      </p:sp>
      <p:sp>
        <p:nvSpPr>
          <p:cNvPr id="3" name="Content Placeholder 2">
            <a:extLst>
              <a:ext uri="{FF2B5EF4-FFF2-40B4-BE49-F238E27FC236}">
                <a16:creationId xmlns:a16="http://schemas.microsoft.com/office/drawing/2014/main" id="{C699F3A9-1E0F-9C52-3CD7-8CD48E578861}"/>
              </a:ext>
            </a:extLst>
          </p:cNvPr>
          <p:cNvSpPr>
            <a:spLocks noGrp="1"/>
          </p:cNvSpPr>
          <p:nvPr>
            <p:ph idx="1"/>
          </p:nvPr>
        </p:nvSpPr>
        <p:spPr>
          <a:xfrm>
            <a:off x="838200" y="1561171"/>
            <a:ext cx="10515600" cy="5296829"/>
          </a:xfrm>
        </p:spPr>
        <p:txBody>
          <a:bodyPr/>
          <a:lstStyle/>
          <a:p>
            <a:r>
              <a:rPr lang="en-CA" sz="1800" dirty="0">
                <a:ea typeface="Aptos" panose="020B0004020202020204" pitchFamily="34" charset="0"/>
              </a:rPr>
              <a:t>T</a:t>
            </a:r>
            <a:r>
              <a:rPr lang="en-CA" sz="1800" dirty="0">
                <a:effectLst/>
                <a:ea typeface="Aptos" panose="020B0004020202020204" pitchFamily="34" charset="0"/>
              </a:rPr>
              <a:t>he delivery of the baby meant they no longer had GDM and that they were in good health.  As such, they did not consider themselves at risk for future health complications, </a:t>
            </a:r>
            <a:r>
              <a:rPr lang="en-CA" sz="1800" b="1" dirty="0">
                <a:effectLst/>
                <a:ea typeface="Aptos" panose="020B0004020202020204" pitchFamily="34" charset="0"/>
              </a:rPr>
              <a:t>“</a:t>
            </a:r>
            <a:r>
              <a:rPr lang="en-US" sz="1800" b="1" i="1" dirty="0">
                <a:effectLst/>
                <a:ea typeface="Aptos" panose="020B0004020202020204" pitchFamily="34" charset="0"/>
              </a:rPr>
              <a:t>I was basically told </a:t>
            </a:r>
            <a:r>
              <a:rPr lang="en-US" sz="1800" b="1" dirty="0">
                <a:effectLst/>
                <a:ea typeface="Aptos" panose="020B0004020202020204" pitchFamily="34" charset="0"/>
              </a:rPr>
              <a:t>[by health care provider],</a:t>
            </a:r>
            <a:r>
              <a:rPr lang="en-US" sz="1800" b="1" i="1" dirty="0">
                <a:effectLst/>
                <a:ea typeface="Aptos" panose="020B0004020202020204" pitchFamily="34" charset="0"/>
              </a:rPr>
              <a:t> you’re fine, carry on.” </a:t>
            </a:r>
          </a:p>
          <a:p>
            <a:pPr marL="0" indent="0">
              <a:buNone/>
            </a:pPr>
            <a:endParaRPr lang="en-US" sz="1800" b="1" i="1" dirty="0">
              <a:effectLst/>
              <a:ea typeface="Aptos" panose="020B0004020202020204" pitchFamily="34" charset="0"/>
            </a:endParaRPr>
          </a:p>
          <a:p>
            <a:r>
              <a:rPr lang="en-CA" sz="1800" dirty="0">
                <a:effectLst/>
                <a:ea typeface="Aptos" panose="020B0004020202020204" pitchFamily="34" charset="0"/>
              </a:rPr>
              <a:t>Once</a:t>
            </a:r>
            <a:r>
              <a:rPr lang="en-CA" sz="1800" kern="0" dirty="0">
                <a:effectLst/>
                <a:ea typeface="Aptos" panose="020B0004020202020204" pitchFamily="34" charset="0"/>
                <a:cs typeface="Times New Roman" panose="02020603050405020304" pitchFamily="18" charset="0"/>
              </a:rPr>
              <a:t> </a:t>
            </a:r>
            <a:r>
              <a:rPr lang="en-CA" sz="1800" dirty="0">
                <a:effectLst/>
                <a:ea typeface="Aptos" panose="020B0004020202020204" pitchFamily="34" charset="0"/>
              </a:rPr>
              <a:t>the pregnancy was over participants resumed their everyday normal activities and lifestyle, </a:t>
            </a:r>
            <a:r>
              <a:rPr lang="en-CA" sz="1800" i="1" dirty="0">
                <a:ea typeface="Aptos" panose="020B0004020202020204" pitchFamily="34" charset="0"/>
              </a:rPr>
              <a:t>“</a:t>
            </a:r>
            <a:r>
              <a:rPr lang="en-CA" sz="1800" b="1" i="1" dirty="0">
                <a:effectLst/>
                <a:ea typeface="Aptos" panose="020B0004020202020204" pitchFamily="34" charset="0"/>
              </a:rPr>
              <a:t>Once my pregnancy was over, I went back to my old ways</a:t>
            </a:r>
            <a:r>
              <a:rPr lang="en-CA" sz="1800" b="1" dirty="0">
                <a:effectLst/>
                <a:ea typeface="Aptos" panose="020B0004020202020204" pitchFamily="34" charset="0"/>
              </a:rPr>
              <a:t>.” </a:t>
            </a:r>
            <a:r>
              <a:rPr lang="en-CA" sz="1800" dirty="0">
                <a:effectLst/>
                <a:ea typeface="Aptos" panose="020B0004020202020204" pitchFamily="34" charset="0"/>
              </a:rPr>
              <a:t>In their minds they were no longer at risk for any further health risk and this perceptions was reconfirmed by a negative</a:t>
            </a:r>
            <a:r>
              <a:rPr lang="en-CA" sz="1800" kern="0" dirty="0">
                <a:effectLst/>
                <a:ea typeface="Aptos" panose="020B0004020202020204" pitchFamily="34" charset="0"/>
                <a:cs typeface="Times New Roman" panose="02020603050405020304" pitchFamily="18" charset="0"/>
              </a:rPr>
              <a:t> </a:t>
            </a:r>
            <a:r>
              <a:rPr lang="en-CA" sz="1800" dirty="0">
                <a:effectLst/>
                <a:ea typeface="Aptos" panose="020B0004020202020204" pitchFamily="34" charset="0"/>
              </a:rPr>
              <a:t> GTT test</a:t>
            </a:r>
            <a:r>
              <a:rPr lang="en-CA" sz="1800" i="1" dirty="0">
                <a:effectLst/>
                <a:ea typeface="Aptos" panose="020B0004020202020204" pitchFamily="34" charset="0"/>
              </a:rPr>
              <a:t>,  </a:t>
            </a:r>
            <a:r>
              <a:rPr lang="en-CA" sz="1800" b="1" i="1" dirty="0">
                <a:effectLst/>
                <a:ea typeface="Aptos" panose="020B0004020202020204" pitchFamily="34" charset="0"/>
              </a:rPr>
              <a:t>“I think it was the first day or so after I delivered they checked my sugars and that was it.” “I had no follow-up. Just basically, your sugars have returned to normal, just carry on.” </a:t>
            </a:r>
            <a:r>
              <a:rPr lang="en-CA" sz="1800" b="1" dirty="0">
                <a:effectLst/>
                <a:ea typeface="Aptos" panose="020B0004020202020204" pitchFamily="34" charset="0"/>
                <a:cs typeface="Times New Roman" panose="02020603050405020304" pitchFamily="18" charset="0"/>
              </a:rPr>
              <a:t> </a:t>
            </a:r>
          </a:p>
          <a:p>
            <a:pPr marL="0" indent="0">
              <a:buNone/>
            </a:pPr>
            <a:endParaRPr lang="en-CA" sz="1800" b="1" dirty="0">
              <a:effectLst/>
              <a:ea typeface="Aptos" panose="020B0004020202020204" pitchFamily="34" charset="0"/>
              <a:cs typeface="Times New Roman" panose="02020603050405020304" pitchFamily="18" charset="0"/>
            </a:endParaRPr>
          </a:p>
          <a:p>
            <a:r>
              <a:rPr lang="en-US" sz="1800" dirty="0">
                <a:effectLst/>
                <a:ea typeface="Aptos" panose="020B0004020202020204" pitchFamily="34" charset="0"/>
              </a:rPr>
              <a:t>While many women in the study highlighted that they had a family history of CAD and diabetes, they did not perceive this as a concern for their own health.  Adding to this was the fact that they did not make the association between GDM and CAD.  It was only in hindsight that participants acknowledged that they should have been more cognizant of their risk for CAD  </a:t>
            </a:r>
            <a:r>
              <a:rPr lang="en-US" sz="1800" b="1" i="1" dirty="0">
                <a:effectLst/>
                <a:ea typeface="Aptos" panose="020B0004020202020204" pitchFamily="34" charset="0"/>
              </a:rPr>
              <a:t>“I’ve grown up with grandparents who’ve had heart disease, heart attacks, valve issues, high blood pressure, and high cholesterol. I’ve always seen it and you know I have always had it in the back of my mind that family history is a big risk factor. But realizing that you are at a higher risk of developing diabetes, and type two diabetes, and CAD, it kind of sent it home to me that you know what? You are at risk too.” </a:t>
            </a:r>
            <a:endParaRPr lang="en-CA" sz="1800" b="1" dirty="0">
              <a:effectLst/>
              <a:ea typeface="Aptos" panose="020B0004020202020204" pitchFamily="34" charset="0"/>
              <a:cs typeface="Times New Roman" panose="02020603050405020304" pitchFamily="18" charset="0"/>
            </a:endParaRPr>
          </a:p>
          <a:p>
            <a:pPr marL="0" indent="0">
              <a:buNone/>
            </a:pPr>
            <a:endParaRPr lang="en-US" dirty="0"/>
          </a:p>
        </p:txBody>
      </p:sp>
      <p:pic>
        <p:nvPicPr>
          <p:cNvPr id="16" name="Audio 15">
            <a:extLst>
              <a:ext uri="{FF2B5EF4-FFF2-40B4-BE49-F238E27FC236}">
                <a16:creationId xmlns:a16="http://schemas.microsoft.com/office/drawing/2014/main" id="{3B1A114D-D0ED-67B9-DE2D-435289C034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35491032"/>
      </p:ext>
    </p:extLst>
  </p:cSld>
  <p:clrMapOvr>
    <a:masterClrMapping/>
  </p:clrMapOvr>
  <mc:AlternateContent xmlns:mc="http://schemas.openxmlformats.org/markup-compatibility/2006" xmlns:p14="http://schemas.microsoft.com/office/powerpoint/2010/main">
    <mc:Choice Requires="p14">
      <p:transition spd="slow" p14:dur="2000" advTm="125633"/>
    </mc:Choice>
    <mc:Fallback xmlns="">
      <p:transition spd="slow" advTm="125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colorful background&#10;&#10;Description automatically generated">
            <a:extLst>
              <a:ext uri="{FF2B5EF4-FFF2-40B4-BE49-F238E27FC236}">
                <a16:creationId xmlns:a16="http://schemas.microsoft.com/office/drawing/2014/main" id="{4CCBE3E0-2084-9608-743A-2E0E37D4C9C3}"/>
              </a:ext>
            </a:extLst>
          </p:cNvPr>
          <p:cNvPicPr>
            <a:picLocks noChangeAspect="1"/>
          </p:cNvPicPr>
          <p:nvPr/>
        </p:nvPicPr>
        <p:blipFill>
          <a:blip r:embed="rId4">
            <a:alphaModFix amt="3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8F705CE2-ED67-FA4D-1C6E-ABBAB33C9481}"/>
              </a:ext>
            </a:extLst>
          </p:cNvPr>
          <p:cNvSpPr>
            <a:spLocks noGrp="1"/>
          </p:cNvSpPr>
          <p:nvPr>
            <p:ph type="title"/>
          </p:nvPr>
        </p:nvSpPr>
        <p:spPr>
          <a:xfrm>
            <a:off x="838200" y="365125"/>
            <a:ext cx="10515600" cy="1325563"/>
          </a:xfrm>
        </p:spPr>
        <p:txBody>
          <a:bodyPr>
            <a:normAutofit/>
          </a:bodyPr>
          <a:lstStyle/>
          <a:p>
            <a:r>
              <a:rPr lang="en-US">
                <a:solidFill>
                  <a:srgbClr val="FFFFFF"/>
                </a:solidFill>
              </a:rPr>
              <a:t>Discussion</a:t>
            </a:r>
          </a:p>
        </p:txBody>
      </p:sp>
      <p:graphicFrame>
        <p:nvGraphicFramePr>
          <p:cNvPr id="12" name="Content Placeholder 2">
            <a:extLst>
              <a:ext uri="{FF2B5EF4-FFF2-40B4-BE49-F238E27FC236}">
                <a16:creationId xmlns:a16="http://schemas.microsoft.com/office/drawing/2014/main" id="{4C842439-2285-6547-C873-1FC9CD7D484D}"/>
              </a:ext>
            </a:extLst>
          </p:cNvPr>
          <p:cNvGraphicFramePr>
            <a:graphicFrameLocks noGrp="1"/>
          </p:cNvGraphicFramePr>
          <p:nvPr>
            <p:ph idx="1"/>
            <p:extLst>
              <p:ext uri="{D42A27DB-BD31-4B8C-83A1-F6EECF244321}">
                <p14:modId xmlns:p14="http://schemas.microsoft.com/office/powerpoint/2010/main" val="7013186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2" name="Audio 21">
            <a:extLst>
              <a:ext uri="{FF2B5EF4-FFF2-40B4-BE49-F238E27FC236}">
                <a16:creationId xmlns:a16="http://schemas.microsoft.com/office/drawing/2014/main" id="{A16CC823-5059-DB3E-9091-3B5359604AA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41562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72317"/>
    </mc:Choice>
    <mc:Fallback xmlns="">
      <p:transition spd="slow" advTm="172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Yellow question mark">
            <a:extLst>
              <a:ext uri="{FF2B5EF4-FFF2-40B4-BE49-F238E27FC236}">
                <a16:creationId xmlns:a16="http://schemas.microsoft.com/office/drawing/2014/main" id="{D2945D73-57D2-85D1-EAE5-1ADC4E209706}"/>
              </a:ext>
            </a:extLst>
          </p:cNvPr>
          <p:cNvPicPr>
            <a:picLocks noChangeAspect="1"/>
          </p:cNvPicPr>
          <p:nvPr/>
        </p:nvPicPr>
        <p:blipFill rotWithShape="1">
          <a:blip r:embed="rId4"/>
          <a:srcRect b="6250"/>
          <a:stretch/>
        </p:blipFill>
        <p:spPr>
          <a:xfrm>
            <a:off x="20" y="10"/>
            <a:ext cx="12191980" cy="6857990"/>
          </a:xfrm>
          <a:prstGeom prst="rect">
            <a:avLst/>
          </a:prstGeom>
        </p:spPr>
      </p:pic>
      <p:sp>
        <p:nvSpPr>
          <p:cNvPr id="11"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58592"/>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 name="Title 1">
            <a:extLst>
              <a:ext uri="{FF2B5EF4-FFF2-40B4-BE49-F238E27FC236}">
                <a16:creationId xmlns:a16="http://schemas.microsoft.com/office/drawing/2014/main" id="{2FB6F1EB-E412-2C4E-8A25-B62C1628F98E}"/>
              </a:ext>
            </a:extLst>
          </p:cNvPr>
          <p:cNvSpPr>
            <a:spLocks noGrp="1"/>
          </p:cNvSpPr>
          <p:nvPr>
            <p:ph type="title"/>
          </p:nvPr>
        </p:nvSpPr>
        <p:spPr>
          <a:xfrm>
            <a:off x="3325473" y="1524000"/>
            <a:ext cx="5541054" cy="2688545"/>
          </a:xfrm>
        </p:spPr>
        <p:txBody>
          <a:bodyPr vert="horz" lIns="91440" tIns="45720" rIns="91440" bIns="45720" rtlCol="0" anchor="b">
            <a:normAutofit/>
          </a:bodyPr>
          <a:lstStyle/>
          <a:p>
            <a:pPr algn="ctr"/>
            <a:r>
              <a:rPr lang="en-US"/>
              <a:t>Questions?</a:t>
            </a:r>
            <a:br>
              <a:rPr lang="en-US"/>
            </a:br>
            <a:endParaRPr lang="en-US"/>
          </a:p>
        </p:txBody>
      </p:sp>
      <p:pic>
        <p:nvPicPr>
          <p:cNvPr id="13" name="Audio 12">
            <a:extLst>
              <a:ext uri="{FF2B5EF4-FFF2-40B4-BE49-F238E27FC236}">
                <a16:creationId xmlns:a16="http://schemas.microsoft.com/office/drawing/2014/main" id="{CEDA9479-ED8B-1AE5-72F3-9E57EC2FB5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58582899"/>
      </p:ext>
    </p:extLst>
  </p:cSld>
  <p:clrMapOvr>
    <a:masterClrMapping/>
  </p:clrMapOvr>
  <mc:AlternateContent xmlns:mc="http://schemas.openxmlformats.org/markup-compatibility/2006" xmlns:p14="http://schemas.microsoft.com/office/powerpoint/2010/main">
    <mc:Choice Requires="p14">
      <p:transition spd="slow" p14:dur="2000" advTm="37004"/>
    </mc:Choice>
    <mc:Fallback xmlns="">
      <p:transition spd="slow" advTm="37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37740-B27A-BE4B-BFAC-5A879D4F006C}"/>
              </a:ext>
            </a:extLst>
          </p:cNvPr>
          <p:cNvSpPr>
            <a:spLocks noGrp="1"/>
          </p:cNvSpPr>
          <p:nvPr>
            <p:ph type="title"/>
          </p:nvPr>
        </p:nvSpPr>
        <p:spPr>
          <a:xfrm>
            <a:off x="838200" y="253397"/>
            <a:ext cx="10515600" cy="1273233"/>
          </a:xfrm>
        </p:spPr>
        <p:txBody>
          <a:bodyPr>
            <a:normAutofit/>
          </a:bodyPr>
          <a:lstStyle/>
          <a:p>
            <a:r>
              <a:rPr lang="en-US" sz="4000"/>
              <a:t>References</a:t>
            </a:r>
          </a:p>
        </p:txBody>
      </p:sp>
      <p:sp>
        <p:nvSpPr>
          <p:cNvPr id="3" name="Content Placeholder 2">
            <a:extLst>
              <a:ext uri="{FF2B5EF4-FFF2-40B4-BE49-F238E27FC236}">
                <a16:creationId xmlns:a16="http://schemas.microsoft.com/office/drawing/2014/main" id="{7B24B4F8-BE28-9A45-A262-9C5CC83CCEAC}"/>
              </a:ext>
            </a:extLst>
          </p:cNvPr>
          <p:cNvSpPr>
            <a:spLocks noGrp="1"/>
          </p:cNvSpPr>
          <p:nvPr>
            <p:ph idx="1"/>
          </p:nvPr>
        </p:nvSpPr>
        <p:spPr>
          <a:xfrm>
            <a:off x="838200" y="2478024"/>
            <a:ext cx="10515600" cy="3694176"/>
          </a:xfrm>
        </p:spPr>
        <p:txBody>
          <a:bodyPr>
            <a:normAutofit/>
          </a:bodyPr>
          <a:lstStyle/>
          <a:p>
            <a:pPr marL="0" indent="0">
              <a:buNone/>
            </a:pPr>
            <a:r>
              <a:rPr lang="en-CA" sz="1000"/>
              <a:t>Bellamy, L., Casas, J. P., Hingorani, A. D., Williams, D. (2009) Type 2 diabetes mellitus after gestational diabetes: A systematic review and meta-analysis. </a:t>
            </a:r>
            <a:r>
              <a:rPr lang="en-CA" sz="1000" i="1"/>
              <a:t>Lancet, 373</a:t>
            </a:r>
            <a:r>
              <a:rPr lang="en-CA" sz="1000"/>
              <a:t>, 1773–1779.</a:t>
            </a:r>
          </a:p>
          <a:p>
            <a:pPr marL="0" indent="0">
              <a:buNone/>
            </a:pPr>
            <a:r>
              <a:rPr lang="en-CA" sz="1000"/>
              <a:t>Biaggi, C., &amp; Wa-Mbaleka, S. (2018). Grounded Theory: A practical overview of the Glaserian School. </a:t>
            </a:r>
            <a:r>
              <a:rPr lang="en-CA" sz="1000" i="1"/>
              <a:t>JPAIR Multidisciplinary Research, 32</a:t>
            </a:r>
            <a:r>
              <a:rPr lang="en-CA" sz="1000"/>
              <a:t>. Doi: https:doi.org/10.7719/jpair.v32il.573. </a:t>
            </a:r>
          </a:p>
          <a:p>
            <a:pPr marL="0" indent="0">
              <a:buNone/>
            </a:pPr>
            <a:r>
              <a:rPr lang="en-CA" sz="1000"/>
              <a:t>Birks, M., Chapman, Y., &amp; Francis, K. (2008). Memoing in qualitative research. </a:t>
            </a:r>
            <a:r>
              <a:rPr lang="en-CA" sz="1000" i="1"/>
              <a:t>Journal of Research in Nursing, 13</a:t>
            </a:r>
            <a:r>
              <a:rPr lang="en-CA" sz="1000"/>
              <a:t>(1), 68-75. Available at </a:t>
            </a:r>
            <a:r>
              <a:rPr lang="en-CA" sz="1000" u="sng">
                <a:hlinkClick r:id="rId3"/>
              </a:rPr>
              <a:t>https://mun-primo.hosted.exlibrisgroup.com/permalink/f/db7a7o/TN_cdi_sage_journals_10_1177_1744987107081254</a:t>
            </a:r>
            <a:endParaRPr lang="en-US" sz="1000"/>
          </a:p>
          <a:p>
            <a:pPr marL="0" indent="0">
              <a:buNone/>
            </a:pPr>
            <a:r>
              <a:rPr lang="en-US" sz="1000"/>
              <a:t>Craig, L., Sims, R., Glasziou, &amp; Thomas. (2020) Women’s experiences of a diagnosis of gestational diabetes mellitus: a systematic review. </a:t>
            </a:r>
            <a:r>
              <a:rPr lang="en-US" sz="1000" i="1"/>
              <a:t>BMC Pregnancy and Childbirth, 20</a:t>
            </a:r>
            <a:r>
              <a:rPr lang="en-US" sz="1000"/>
              <a:t>(76). </a:t>
            </a:r>
          </a:p>
          <a:p>
            <a:pPr marL="0" indent="0">
              <a:buNone/>
            </a:pPr>
            <a:r>
              <a:rPr lang="en-US" sz="1000"/>
              <a:t>Ge, L., Wikby, K., &amp; Rask, M. (2017). Lived experience of women with gestational diabetes mellitus living in China: a qualitative interview study. </a:t>
            </a:r>
            <a:r>
              <a:rPr lang="en-US" sz="1000" i="1"/>
              <a:t>BMJ Open, 7. </a:t>
            </a:r>
            <a:r>
              <a:rPr lang="en-US" sz="1000"/>
              <a:t>doi: </a:t>
            </a:r>
            <a:r>
              <a:rPr lang="en-CA" sz="1000"/>
              <a:t>doi:10.1136/bmjopen-2017-017648 </a:t>
            </a:r>
          </a:p>
          <a:p>
            <a:pPr marL="0" indent="0">
              <a:buNone/>
            </a:pPr>
            <a:r>
              <a:rPr lang="en-CA" sz="1000"/>
              <a:t>Glaser, B. G. (1965). The Constant Comparative Method of Qualitative Analysis. </a:t>
            </a:r>
            <a:r>
              <a:rPr lang="en-CA" sz="1000" i="1"/>
              <a:t>Social Problems, 12</a:t>
            </a:r>
            <a:r>
              <a:rPr lang="en-CA" sz="1000"/>
              <a:t>(4), 436-445. Available at  </a:t>
            </a:r>
            <a:r>
              <a:rPr lang="en-CA" sz="1000" u="sng">
                <a:hlinkClick r:id="rId4"/>
              </a:rPr>
              <a:t>https://doi.org/10.2307/798843</a:t>
            </a:r>
            <a:endParaRPr lang="en-CA" sz="1000"/>
          </a:p>
          <a:p>
            <a:pPr marL="0" indent="0">
              <a:buNone/>
            </a:pPr>
            <a:r>
              <a:rPr lang="en-CA" sz="1000"/>
              <a:t>Glaser, B. G. (2005). Basic social processes. </a:t>
            </a:r>
            <a:r>
              <a:rPr lang="en-CA" sz="1000" i="1"/>
              <a:t>Grounded Theory Review: An International Journal, 3</a:t>
            </a:r>
            <a:r>
              <a:rPr lang="en-CA" sz="1000"/>
              <a:t>(4). Retrieved from </a:t>
            </a:r>
            <a:r>
              <a:rPr lang="en-CA" sz="1000" u="sng">
                <a:hlinkClick r:id="rId5"/>
              </a:rPr>
              <a:t>http://groundedtheoryreview.com/2005/06/22/1533/</a:t>
            </a:r>
            <a:endParaRPr lang="en-CA" sz="1000"/>
          </a:p>
          <a:p>
            <a:pPr marL="0" indent="0">
              <a:buNone/>
            </a:pPr>
            <a:r>
              <a:rPr lang="en-CA" sz="1000"/>
              <a:t>Glaser, B. G., &amp; Strauss, a. L. (1967). The discovery of grounded theory: Strategies for qualitative research. Aldine Publishing Company. </a:t>
            </a:r>
          </a:p>
          <a:p>
            <a:pPr marL="0" indent="0">
              <a:buNone/>
            </a:pPr>
            <a:r>
              <a:rPr lang="en-CA" sz="1000"/>
              <a:t>Government of Canada. (2016). Maternal Diabetes in Canada. Retrieved from </a:t>
            </a:r>
            <a:r>
              <a:rPr lang="en-CA" sz="1000" u="sng">
                <a:hlinkClick r:id="rId6"/>
              </a:rPr>
              <a:t>https://www.canada.ca/en/public-health/services/publications/healthy-living/maternal-diabetes-canada.html</a:t>
            </a:r>
            <a:r>
              <a:rPr lang="en-CA" sz="1000"/>
              <a:t> </a:t>
            </a:r>
          </a:p>
          <a:p>
            <a:pPr marL="0" indent="0">
              <a:buNone/>
            </a:pPr>
            <a:r>
              <a:rPr lang="en-CA" sz="1000"/>
              <a:t>Government of Canada. (2016). Maternal Hypertension in Canada. Retrieved from </a:t>
            </a:r>
            <a:r>
              <a:rPr lang="en-CA" sz="1000" u="sng">
                <a:hlinkClick r:id="rId7"/>
              </a:rPr>
              <a:t>https://www.canada.ca/en/public-health/services/publications/healthy-living/maternal-hypertension-canada.html</a:t>
            </a:r>
            <a:r>
              <a:rPr lang="en-CA" sz="1000"/>
              <a:t> </a:t>
            </a:r>
          </a:p>
          <a:p>
            <a:pPr marL="0" indent="0">
              <a:buNone/>
            </a:pPr>
            <a:r>
              <a:rPr lang="en-CA" sz="1000"/>
              <a:t>Grandi, S.M., Filion, K.B, Yoon, S., Ayele, H.T., Doyle, C.M, Hutcheon, J.A.,…Platt, R.W. (2019). Cardiovascular disease‐related morbidity and mortality in women with a history of pregnancy complications. </a:t>
            </a:r>
            <a:r>
              <a:rPr lang="en-CA" sz="1000" i="1"/>
              <a:t>Circulation,</a:t>
            </a:r>
            <a:r>
              <a:rPr lang="en-CA" sz="1000"/>
              <a:t> (139), 1069–1079 </a:t>
            </a:r>
            <a:r>
              <a:rPr lang="en-CA" sz="1000" u="sng">
                <a:hlinkClick r:id="rId8"/>
              </a:rPr>
              <a:t>https://www.ahajournals.org/doi/10.1161/CIRCULATIONAHA.118.036748</a:t>
            </a:r>
            <a:endParaRPr lang="en-CA" sz="1000"/>
          </a:p>
          <a:p>
            <a:pPr marL="0" indent="0">
              <a:buNone/>
            </a:pPr>
            <a:r>
              <a:rPr lang="en-CA" sz="1000"/>
              <a:t>Graves, M., Howse, K., Pudwell, J., &amp; Smith, G. N. (2019). Pregnancy-related cardiovascular risk indicators: Primary care approach to postpartum management and prevention of future disease. </a:t>
            </a:r>
            <a:r>
              <a:rPr lang="en-CA" sz="1000" i="1"/>
              <a:t>Canadian Family Physician</a:t>
            </a:r>
            <a:endParaRPr lang="en-CA" sz="1000"/>
          </a:p>
        </p:txBody>
      </p:sp>
    </p:spTree>
    <p:extLst>
      <p:ext uri="{BB962C8B-B14F-4D97-AF65-F5344CB8AC3E}">
        <p14:creationId xmlns:p14="http://schemas.microsoft.com/office/powerpoint/2010/main" val="4071463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70B2-A419-DD48-BC78-11B6461AA28B}"/>
              </a:ext>
            </a:extLst>
          </p:cNvPr>
          <p:cNvSpPr>
            <a:spLocks noGrp="1"/>
          </p:cNvSpPr>
          <p:nvPr>
            <p:ph type="title"/>
          </p:nvPr>
        </p:nvSpPr>
        <p:spPr>
          <a:xfrm>
            <a:off x="1115568" y="548640"/>
            <a:ext cx="10168128" cy="1179576"/>
          </a:xfrm>
        </p:spPr>
        <p:txBody>
          <a:bodyPr>
            <a:normAutofit/>
          </a:bodyPr>
          <a:lstStyle/>
          <a:p>
            <a:r>
              <a:rPr lang="en-US" sz="4000"/>
              <a:t>References </a:t>
            </a:r>
          </a:p>
        </p:txBody>
      </p:sp>
      <p:sp>
        <p:nvSpPr>
          <p:cNvPr id="3" name="Content Placeholder 2">
            <a:extLst>
              <a:ext uri="{FF2B5EF4-FFF2-40B4-BE49-F238E27FC236}">
                <a16:creationId xmlns:a16="http://schemas.microsoft.com/office/drawing/2014/main" id="{8F3A69B9-53E9-D145-B080-4355F14E68D2}"/>
              </a:ext>
            </a:extLst>
          </p:cNvPr>
          <p:cNvSpPr>
            <a:spLocks noGrp="1"/>
          </p:cNvSpPr>
          <p:nvPr>
            <p:ph idx="1"/>
          </p:nvPr>
        </p:nvSpPr>
        <p:spPr>
          <a:xfrm>
            <a:off x="1115568" y="2481943"/>
            <a:ext cx="10168128" cy="3695020"/>
          </a:xfrm>
        </p:spPr>
        <p:txBody>
          <a:bodyPr>
            <a:normAutofit/>
          </a:bodyPr>
          <a:lstStyle/>
          <a:p>
            <a:pPr marL="0" indent="-457200">
              <a:buNone/>
            </a:pPr>
            <a:r>
              <a:rPr lang="en-CA" sz="700"/>
              <a:t>Hart, P. (2005). Women’s Perceptions of Coronary Heart Disease. </a:t>
            </a:r>
            <a:r>
              <a:rPr lang="en-CA" sz="700" i="1"/>
              <a:t>Journal of Cardiovascular Nursing, 20</a:t>
            </a:r>
            <a:r>
              <a:rPr lang="en-CA" sz="700"/>
              <a:t>(3), 170-176. </a:t>
            </a:r>
          </a:p>
          <a:p>
            <a:pPr marL="0" indent="-457200">
              <a:buNone/>
            </a:pPr>
            <a:r>
              <a:rPr lang="en-CA" sz="700"/>
              <a:t>Haas, D. M., Parker, C. B., Marsh, D. J., Grobman, W. A., Ehrenthal, D. B., Greenland, P., Merz, C. N. B., Pemberton, V. L., Silver, R. M., Barnes, S., McNeil, R. B., Cleary, K., Reddy, U. M., Chung, J. H., Parry, S., Theilen, L. H., Blumenthal, E. A., Levine, L. D., Mercer, B. M., Simhan, H…&amp; Saade. (2019). Association of adverse pregnancy outcomes with hypertension 2 to 7 years postpartum. </a:t>
            </a:r>
            <a:r>
              <a:rPr lang="en-CA" sz="700" i="1"/>
              <a:t>Journal of the American Heart Association, 8</a:t>
            </a:r>
            <a:r>
              <a:rPr lang="en-CA" sz="700"/>
              <a:t>(19). </a:t>
            </a:r>
            <a:r>
              <a:rPr lang="en-CA" sz="700" u="sng">
                <a:hlinkClick r:id="rId3"/>
              </a:rPr>
              <a:t>https://doi.org/10.1161/JAHA.119.013092</a:t>
            </a:r>
            <a:endParaRPr lang="en-CA" sz="700"/>
          </a:p>
          <a:p>
            <a:pPr marL="0" indent="-457200">
              <a:buNone/>
            </a:pPr>
            <a:r>
              <a:rPr lang="en-CA" sz="700"/>
              <a:t>Hussein, M. E., Hirst, S., Salyers, V., &amp; Osuji, J. (2014). Using grounded theory as a method of inquiry: Advantages and disadvantages. </a:t>
            </a:r>
            <a:r>
              <a:rPr lang="en-CA" sz="700" i="1"/>
              <a:t>The Qualitative Report, 19</a:t>
            </a:r>
            <a:r>
              <a:rPr lang="en-CA" sz="700"/>
              <a:t>(13), 1-15.</a:t>
            </a:r>
          </a:p>
          <a:p>
            <a:pPr marL="0" indent="-457200">
              <a:buNone/>
            </a:pPr>
            <a:r>
              <a:rPr lang="en-CA" sz="700"/>
              <a:t>Kenny, M., &amp; Fourie, R. (2015). Contrasting Classic, Straussian, and Constructivist grounded theory: Methodological and philosophical conflicts. </a:t>
            </a:r>
            <a:r>
              <a:rPr lang="en-CA" sz="700" i="1"/>
              <a:t>The Qualitative Report, 20</a:t>
            </a:r>
            <a:r>
              <a:rPr lang="en-CA" sz="700"/>
              <a:t>(8), 1270-1289. http://www.nova.edu/ssss/QR/QR20/8/kenny1.pdf </a:t>
            </a:r>
          </a:p>
          <a:p>
            <a:pPr marL="0" indent="-457200">
              <a:buNone/>
            </a:pPr>
            <a:r>
              <a:rPr lang="en-CA" sz="700"/>
              <a:t>Lane-Cordova, A. D., Khan, S. S., Grobman, W. A., Greenland, P., &amp; Shah, S. J. (2019). Long-term cardiovascular risks associated with adverse pregnancy outcomes: JACC review topic of the week. </a:t>
            </a:r>
            <a:r>
              <a:rPr lang="en-CA" sz="700" i="1"/>
              <a:t>Journal of the American College of Cardiology, 73</a:t>
            </a:r>
            <a:r>
              <a:rPr lang="en-CA" sz="700"/>
              <a:t>(16), 2106-2116. </a:t>
            </a:r>
          </a:p>
          <a:p>
            <a:pPr marL="0" indent="-457200">
              <a:buNone/>
            </a:pPr>
            <a:r>
              <a:rPr lang="en-CA" sz="700"/>
              <a:t>Norris, C. M., Yip, C. Y. Y., Nerenberg, K. A., Grewal, J., Levinsson, A. L.E., &amp; Mulvagh, S. L. (2020). Introducing the Canadian women’s heart health alliance ATLAS on epidemiology, diagnosis, and management of cardiovascular disease in women. </a:t>
            </a:r>
            <a:r>
              <a:rPr lang="en-CA" sz="700" i="1"/>
              <a:t>Canadian Journal of Cardiology, 2</a:t>
            </a:r>
            <a:r>
              <a:rPr lang="en-CA" sz="700"/>
              <a:t>(3), 145-150.</a:t>
            </a:r>
          </a:p>
          <a:p>
            <a:pPr marL="0" indent="-457200">
              <a:buNone/>
            </a:pPr>
            <a:r>
              <a:rPr lang="en-CA" sz="700"/>
              <a:t>Park, K., Wei, J., Minissian, M., Merz, C. N. B., Pepine, C. J. (2015). Adverse pregnancy conditions, infertility, and future cardiovascular risk: Implications for mother and child. </a:t>
            </a:r>
            <a:r>
              <a:rPr lang="en-CA" sz="700" i="1"/>
              <a:t>Cardiovas Drugs Ther, 29</a:t>
            </a:r>
            <a:r>
              <a:rPr lang="en-CA" sz="700"/>
              <a:t>(4), 391-401. doi:10.1007/s10557-015-6597-2. </a:t>
            </a:r>
          </a:p>
          <a:p>
            <a:pPr marL="0" indent="-457200">
              <a:buNone/>
            </a:pPr>
            <a:r>
              <a:rPr lang="en-CA" sz="700"/>
              <a:t>Polit, D.F., &amp; Beck, C.T. (2020). </a:t>
            </a:r>
            <a:r>
              <a:rPr lang="en-CA" sz="700" i="1"/>
              <a:t>Nursing Research: Generating and Assessing Evidence for Nursing Practice </a:t>
            </a:r>
            <a:r>
              <a:rPr lang="en-CA" sz="700"/>
              <a:t>(11th ed.). Wolters Kluwer.</a:t>
            </a:r>
          </a:p>
          <a:p>
            <a:pPr marL="0" indent="-457200">
              <a:buNone/>
            </a:pPr>
            <a:r>
              <a:rPr lang="en-CA" sz="700"/>
              <a:t>Shou, C., Wei, Y., Wang, C.,Yang, H. (2019). Updates in Long-term Maternal and Fetal Adverse Effects of Gestational Diabetes Mellitus. </a:t>
            </a:r>
            <a:r>
              <a:rPr lang="en-CA" sz="700" i="1"/>
              <a:t>Maternal-Fetal Medicine, 1</a:t>
            </a:r>
            <a:r>
              <a:rPr lang="en-CA" sz="700"/>
              <a:t>(2), 91-94. Doi: 10.1097/FM9.0000000000000019</a:t>
            </a:r>
          </a:p>
          <a:p>
            <a:pPr marL="0" indent="-457200">
              <a:buNone/>
            </a:pPr>
            <a:r>
              <a:rPr lang="en-CA" sz="700"/>
              <a:t>Smith, G. N., Pudwell, J., &amp; Roddy, M. (2013). The maternal health clinic: A new window of opportunity for early heart disease risk screening and intervention for women with pregnancy complications.</a:t>
            </a:r>
            <a:r>
              <a:rPr lang="en-CA" sz="700" i="1"/>
              <a:t> Journal of Obstet Gynaecol Can, 35</a:t>
            </a:r>
            <a:r>
              <a:rPr lang="en-CA" sz="700"/>
              <a:t>(9), 831-839. </a:t>
            </a:r>
          </a:p>
          <a:p>
            <a:pPr marL="0" indent="-457200">
              <a:buNone/>
            </a:pPr>
            <a:r>
              <a:rPr lang="en-CA" sz="700"/>
              <a:t> Vrachnis, N., Augoulea, A., Iliodromiti, Z., Lambrinoudaki, I., Sifakis, S., &amp; Creatsas, G. (2012). Previous gestational diabetes mellitus and markers of cardiovascular risk. </a:t>
            </a:r>
            <a:r>
              <a:rPr lang="en-CA" sz="700" i="1"/>
              <a:t>Int J Endocrinol,</a:t>
            </a:r>
            <a:r>
              <a:rPr lang="en-CA" sz="700"/>
              <a:t> 2012:458610.  </a:t>
            </a:r>
          </a:p>
          <a:p>
            <a:pPr marL="0" indent="-457200">
              <a:buNone/>
            </a:pPr>
            <a:r>
              <a:rPr lang="en-US" sz="700"/>
              <a:t>Whitty-Rogers, J., Caine, V., &amp; Cameron, B. (2016). Aboriginal Women’s Experiences With Gestational Diabetes Melllitus: A Participatory Study with Mi’Kmaq Women in Canada. </a:t>
            </a:r>
            <a:r>
              <a:rPr lang="en-US" sz="700" i="1"/>
              <a:t>Advances in Nursing Science, 39</a:t>
            </a:r>
            <a:r>
              <a:rPr lang="en-US" sz="700"/>
              <a:t>(2), 181-198</a:t>
            </a:r>
          </a:p>
          <a:p>
            <a:pPr marL="0" indent="0">
              <a:buNone/>
            </a:pPr>
            <a:endParaRPr lang="en-US" sz="700"/>
          </a:p>
        </p:txBody>
      </p:sp>
    </p:spTree>
    <p:extLst>
      <p:ext uri="{BB962C8B-B14F-4D97-AF65-F5344CB8AC3E}">
        <p14:creationId xmlns:p14="http://schemas.microsoft.com/office/powerpoint/2010/main" val="389288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829C1B-7E00-7F8D-45A6-EF2BAC340387}"/>
              </a:ext>
            </a:extLst>
          </p:cNvPr>
          <p:cNvSpPr>
            <a:spLocks noGrp="1"/>
          </p:cNvSpPr>
          <p:nvPr>
            <p:ph type="title"/>
          </p:nvPr>
        </p:nvSpPr>
        <p:spPr>
          <a:xfrm>
            <a:off x="572493" y="238539"/>
            <a:ext cx="11018520" cy="1434415"/>
          </a:xfrm>
        </p:spPr>
        <p:txBody>
          <a:bodyPr anchor="b">
            <a:normAutofit/>
          </a:bodyPr>
          <a:lstStyle/>
          <a:p>
            <a:r>
              <a:rPr lang="en-US" sz="5400"/>
              <a:t>Background</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9F84541-D406-BE37-E5F7-1B58110BB931}"/>
              </a:ext>
            </a:extLst>
          </p:cNvPr>
          <p:cNvSpPr>
            <a:spLocks noGrp="1"/>
          </p:cNvSpPr>
          <p:nvPr>
            <p:ph idx="1"/>
          </p:nvPr>
        </p:nvSpPr>
        <p:spPr>
          <a:xfrm>
            <a:off x="572493" y="2071316"/>
            <a:ext cx="6713552" cy="4119172"/>
          </a:xfrm>
        </p:spPr>
        <p:txBody>
          <a:bodyPr anchor="t">
            <a:normAutofit/>
          </a:bodyPr>
          <a:lstStyle/>
          <a:p>
            <a:pPr indent="457200"/>
            <a:r>
              <a:rPr lang="en-CA" sz="1700" dirty="0">
                <a:effectLst/>
                <a:latin typeface="Calibri" panose="020F0502020204030204" pitchFamily="34" charset="0"/>
                <a:ea typeface="Calibri" panose="020F0502020204030204" pitchFamily="34" charset="0"/>
                <a:cs typeface="Calibri" panose="020F0502020204030204" pitchFamily="34" charset="0"/>
              </a:rPr>
              <a:t>Coronary artery disease (CAD) is a prominent issue worldwide and ranked as the most prevalent cardiovascular disease.</a:t>
            </a:r>
          </a:p>
          <a:p>
            <a:pPr indent="457200"/>
            <a:r>
              <a:rPr lang="en-CA" sz="1700" dirty="0">
                <a:effectLst/>
                <a:latin typeface="Calibri" panose="020F0502020204030204" pitchFamily="34" charset="0"/>
                <a:ea typeface="Calibri" panose="020F0502020204030204" pitchFamily="34" charset="0"/>
                <a:cs typeface="Calibri" panose="020F0502020204030204" pitchFamily="34" charset="0"/>
              </a:rPr>
              <a:t>CAD is a form of Cardiovascular Disease caused by the accumulation of plaque on the artery wall that can cause inadequate blood flow and decreased oxygen to the heart muscle.</a:t>
            </a:r>
          </a:p>
          <a:p>
            <a:pPr indent="457200"/>
            <a:r>
              <a:rPr lang="en-CA" sz="1700" dirty="0">
                <a:effectLst/>
                <a:latin typeface="Calibri" panose="020F0502020204030204" pitchFamily="34" charset="0"/>
                <a:ea typeface="Calibri" panose="020F0502020204030204" pitchFamily="34" charset="0"/>
                <a:cs typeface="Calibri" panose="020F0502020204030204" pitchFamily="34" charset="0"/>
              </a:rPr>
              <a:t>CAD can lead to angina (pain or discomfort in the chest or other areas), Myocardial Infarction (MI) (death of myocardium), and heart failure (inadequate pumping of the heart muscle).</a:t>
            </a:r>
          </a:p>
          <a:p>
            <a:pPr indent="0">
              <a:buNone/>
            </a:pPr>
            <a:endParaRPr lang="en-CA" sz="1700" dirty="0">
              <a:effectLst/>
              <a:latin typeface="Calibri" panose="020F0502020204030204" pitchFamily="34" charset="0"/>
              <a:ea typeface="Calibri" panose="020F0502020204030204" pitchFamily="34" charset="0"/>
              <a:cs typeface="Calibri" panose="020F0502020204030204" pitchFamily="34" charset="0"/>
            </a:endParaRPr>
          </a:p>
          <a:p>
            <a:pPr indent="0">
              <a:buNone/>
            </a:pPr>
            <a:endParaRPr lang="en-CA" sz="1700" dirty="0">
              <a:latin typeface="Calibri" panose="020F0502020204030204" pitchFamily="34" charset="0"/>
              <a:ea typeface="Calibri" panose="020F0502020204030204" pitchFamily="34" charset="0"/>
              <a:cs typeface="Calibri" panose="020F0502020204030204" pitchFamily="34" charset="0"/>
            </a:endParaRPr>
          </a:p>
          <a:p>
            <a:pPr indent="0">
              <a:buNone/>
            </a:pPr>
            <a:endParaRPr lang="en-CA" sz="1700" dirty="0">
              <a:effectLst/>
              <a:latin typeface="Calibri" panose="020F0502020204030204" pitchFamily="34" charset="0"/>
              <a:ea typeface="Calibri" panose="020F0502020204030204" pitchFamily="34" charset="0"/>
              <a:cs typeface="Calibri" panose="020F0502020204030204" pitchFamily="34" charset="0"/>
            </a:endParaRPr>
          </a:p>
          <a:p>
            <a:pPr indent="0">
              <a:buNone/>
            </a:pPr>
            <a:r>
              <a:rPr lang="en-CA" sz="1700" dirty="0">
                <a:effectLst/>
                <a:latin typeface="Calibri" panose="020F0502020204030204" pitchFamily="34" charset="0"/>
                <a:ea typeface="Calibri" panose="020F0502020204030204" pitchFamily="34" charset="0"/>
                <a:cs typeface="Calibri" panose="020F0502020204030204" pitchFamily="34" charset="0"/>
              </a:rPr>
              <a:t> </a:t>
            </a:r>
            <a:r>
              <a:rPr lang="en-CA" sz="1700" dirty="0">
                <a:latin typeface="Calibri" panose="020F0502020204030204" pitchFamily="34" charset="0"/>
                <a:ea typeface="Calibri" panose="020F0502020204030204" pitchFamily="34" charset="0"/>
                <a:cs typeface="Calibri" panose="020F0502020204030204" pitchFamily="34" charset="0"/>
              </a:rPr>
              <a:t>(</a:t>
            </a:r>
            <a:r>
              <a:rPr lang="en-CA" sz="1700" dirty="0">
                <a:effectLst/>
                <a:latin typeface="Calibri" panose="020F0502020204030204" pitchFamily="34" charset="0"/>
                <a:ea typeface="Calibri" panose="020F0502020204030204" pitchFamily="34" charset="0"/>
                <a:cs typeface="Calibri" panose="020F0502020204030204" pitchFamily="34" charset="0"/>
              </a:rPr>
              <a:t>Arora et al., 2019, </a:t>
            </a:r>
            <a:r>
              <a:rPr lang="en-CA" sz="1700" dirty="0" err="1">
                <a:effectLst/>
                <a:latin typeface="Calibri" panose="020F0502020204030204" pitchFamily="34" charset="0"/>
                <a:ea typeface="Calibri" panose="020F0502020204030204" pitchFamily="34" charset="0"/>
                <a:cs typeface="Calibri" panose="020F0502020204030204" pitchFamily="34" charset="0"/>
              </a:rPr>
              <a:t>Botly</a:t>
            </a:r>
            <a:r>
              <a:rPr lang="en-CA" sz="1700" dirty="0">
                <a:effectLst/>
                <a:latin typeface="Calibri" panose="020F0502020204030204" pitchFamily="34" charset="0"/>
                <a:ea typeface="Calibri" panose="020F0502020204030204" pitchFamily="34" charset="0"/>
                <a:cs typeface="Calibri" panose="020F0502020204030204" pitchFamily="34" charset="0"/>
              </a:rPr>
              <a:t> et al., 2020; </a:t>
            </a:r>
            <a:r>
              <a:rPr lang="en-CA" sz="1700" dirty="0">
                <a:latin typeface="Calibri" panose="020F0502020204030204" pitchFamily="34" charset="0"/>
                <a:ea typeface="Calibri" panose="020F0502020204030204" pitchFamily="34" charset="0"/>
                <a:cs typeface="Calibri" panose="020F0502020204030204" pitchFamily="34" charset="0"/>
              </a:rPr>
              <a:t>Garcia et al., 2020, </a:t>
            </a:r>
            <a:r>
              <a:rPr lang="en-CA" sz="1700" dirty="0">
                <a:effectLst/>
                <a:latin typeface="Calibri" panose="020F0502020204030204" pitchFamily="34" charset="0"/>
                <a:ea typeface="Calibri" panose="020F0502020204030204" pitchFamily="34" charset="0"/>
                <a:cs typeface="Calibri" panose="020F0502020204030204" pitchFamily="34" charset="0"/>
              </a:rPr>
              <a:t>Jaffer et al., 2021; Norris et al., 2020)</a:t>
            </a:r>
            <a:endParaRPr lang="en-US" sz="1700" dirty="0">
              <a:latin typeface="Calibri" panose="020F0502020204030204" pitchFamily="34" charset="0"/>
              <a:cs typeface="Calibri" panose="020F0502020204030204" pitchFamily="34" charset="0"/>
            </a:endParaRPr>
          </a:p>
        </p:txBody>
      </p:sp>
      <p:pic>
        <p:nvPicPr>
          <p:cNvPr id="1026" name="Picture 2" descr="Structure and Function of the Heart">
            <a:extLst>
              <a:ext uri="{FF2B5EF4-FFF2-40B4-BE49-F238E27FC236}">
                <a16:creationId xmlns:a16="http://schemas.microsoft.com/office/drawing/2014/main" id="{E7D79E0A-98D6-FB00-22F3-D7FB47BDC3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662" r="12705"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extLst>
              <a:ext uri="{FF2B5EF4-FFF2-40B4-BE49-F238E27FC236}">
                <a16:creationId xmlns:a16="http://schemas.microsoft.com/office/drawing/2014/main" id="{17909E9C-E8D6-6863-179F-86D6638883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75887238"/>
      </p:ext>
    </p:extLst>
  </p:cSld>
  <p:clrMapOvr>
    <a:masterClrMapping/>
  </p:clrMapOvr>
  <mc:AlternateContent xmlns:mc="http://schemas.openxmlformats.org/markup-compatibility/2006" xmlns:p14="http://schemas.microsoft.com/office/powerpoint/2010/main">
    <mc:Choice Requires="p14">
      <p:transition spd="slow" p14:dur="2000" advTm="37161"/>
    </mc:Choice>
    <mc:Fallback xmlns="">
      <p:transition spd="slow" advTm="37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B14F97-64A0-0679-B78E-905AD21DFDD4}"/>
              </a:ext>
            </a:extLst>
          </p:cNvPr>
          <p:cNvSpPr>
            <a:spLocks noGrp="1"/>
          </p:cNvSpPr>
          <p:nvPr>
            <p:ph type="title"/>
          </p:nvPr>
        </p:nvSpPr>
        <p:spPr>
          <a:xfrm>
            <a:off x="572493" y="238539"/>
            <a:ext cx="11047013" cy="1434415"/>
          </a:xfrm>
        </p:spPr>
        <p:txBody>
          <a:bodyPr anchor="b">
            <a:normAutofit/>
          </a:bodyPr>
          <a:lstStyle/>
          <a:p>
            <a:r>
              <a:rPr lang="en-US" sz="5400" dirty="0"/>
              <a:t>Background Continued</a:t>
            </a:r>
          </a:p>
        </p:txBody>
      </p:sp>
      <p:sp>
        <p:nvSpPr>
          <p:cNvPr id="25"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Structure and Function of the Heart">
            <a:extLst>
              <a:ext uri="{FF2B5EF4-FFF2-40B4-BE49-F238E27FC236}">
                <a16:creationId xmlns:a16="http://schemas.microsoft.com/office/drawing/2014/main" id="{EE8A0C7C-A7F1-F31C-234C-C9FABCE251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36" r="13382" b="2"/>
          <a:stretch/>
        </p:blipFill>
        <p:spPr bwMode="auto">
          <a:xfrm>
            <a:off x="572493" y="2002056"/>
            <a:ext cx="3428008"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352390D-9657-A258-6EC4-121365E2C437}"/>
              </a:ext>
            </a:extLst>
          </p:cNvPr>
          <p:cNvSpPr>
            <a:spLocks noGrp="1"/>
          </p:cNvSpPr>
          <p:nvPr>
            <p:ph idx="1"/>
          </p:nvPr>
        </p:nvSpPr>
        <p:spPr>
          <a:xfrm>
            <a:off x="4314825" y="2071315"/>
            <a:ext cx="7686675" cy="4548145"/>
          </a:xfrm>
        </p:spPr>
        <p:txBody>
          <a:bodyPr anchor="t">
            <a:normAutofit fontScale="85000" lnSpcReduction="20000"/>
          </a:bodyPr>
          <a:lstStyle/>
          <a:p>
            <a:pPr indent="457200"/>
            <a:r>
              <a:rPr lang="en-CA" sz="2100" dirty="0">
                <a:effectLst/>
                <a:ea typeface="Calibri" panose="020F0502020204030204" pitchFamily="34" charset="0"/>
                <a:cs typeface="Times New Roman" panose="02020603050405020304" pitchFamily="18" charset="0"/>
              </a:rPr>
              <a:t>Women tend to develop CAD 10 years later than men. The delay in presentation had led to younger women’s hearts being overlooked.</a:t>
            </a:r>
          </a:p>
          <a:p>
            <a:pPr indent="457200"/>
            <a:r>
              <a:rPr lang="en-CA" sz="2100" dirty="0">
                <a:effectLst/>
                <a:ea typeface="Calibri" panose="020F0502020204030204" pitchFamily="34" charset="0"/>
                <a:cs typeface="Times New Roman" panose="02020603050405020304" pitchFamily="18" charset="0"/>
              </a:rPr>
              <a:t>Over the past 10 years, CAD diagnosis and hospitalizations in women &lt;55 has been increasing.</a:t>
            </a:r>
          </a:p>
          <a:p>
            <a:pPr indent="457200"/>
            <a:r>
              <a:rPr lang="en-CA" sz="2100" dirty="0">
                <a:effectLst/>
                <a:ea typeface="Calibri" panose="020F0502020204030204" pitchFamily="34" charset="0"/>
                <a:cs typeface="Times New Roman" panose="02020603050405020304" pitchFamily="18" charset="0"/>
              </a:rPr>
              <a:t>Women &lt;55 also have poorer health outcomes related to CAD, including mortality post MI, in comparison to men.</a:t>
            </a:r>
          </a:p>
          <a:p>
            <a:pPr indent="457200"/>
            <a:r>
              <a:rPr lang="en-CA" sz="2100" dirty="0">
                <a:effectLst/>
                <a:ea typeface="Calibri" panose="020F0502020204030204" pitchFamily="34" charset="0"/>
                <a:cs typeface="Times New Roman" panose="02020603050405020304" pitchFamily="18" charset="0"/>
              </a:rPr>
              <a:t>There are both traditional (e.g., smoking, obesity, etc.) and pregnancy related non-traditional risk factors that contribute to the development of CAD.</a:t>
            </a:r>
          </a:p>
          <a:p>
            <a:pPr indent="228600"/>
            <a:r>
              <a:rPr lang="en-CA" sz="2100" dirty="0">
                <a:effectLst/>
                <a:ea typeface="Calibri" panose="020F0502020204030204" pitchFamily="34" charset="0"/>
                <a:cs typeface="Times New Roman" panose="02020603050405020304" pitchFamily="18" charset="0"/>
              </a:rPr>
              <a:t> Gestational Diabetes Mellitus (GDM) poses the greatest risk for future CAD in women compared to other non-traditional risk factors.</a:t>
            </a:r>
          </a:p>
          <a:p>
            <a:pPr indent="228600"/>
            <a:r>
              <a:rPr lang="en-CA" sz="2100" dirty="0">
                <a:effectLst/>
                <a:ea typeface="Calibri" panose="020F0502020204030204" pitchFamily="34" charset="0"/>
                <a:cs typeface="Times New Roman" panose="02020603050405020304" pitchFamily="18" charset="0"/>
              </a:rPr>
              <a:t>GDM is on the rise worldwide. </a:t>
            </a:r>
          </a:p>
          <a:p>
            <a:pPr indent="228600"/>
            <a:r>
              <a:rPr lang="en-CA" sz="2100" dirty="0">
                <a:effectLst/>
                <a:ea typeface="Calibri" panose="020F0502020204030204" pitchFamily="34" charset="0"/>
                <a:cs typeface="Times New Roman" panose="02020603050405020304" pitchFamily="18" charset="0"/>
              </a:rPr>
              <a:t>Women with GDM have an increased risk of developing an MI 4-fold in comparison to women who did not have GDM. </a:t>
            </a:r>
          </a:p>
          <a:p>
            <a:pPr indent="0">
              <a:buNone/>
            </a:pPr>
            <a:endParaRPr lang="en-CA" sz="2000" dirty="0">
              <a:effectLst/>
              <a:ea typeface="Calibri" panose="020F0502020204030204" pitchFamily="34" charset="0"/>
              <a:cs typeface="Times New Roman" panose="02020603050405020304" pitchFamily="18" charset="0"/>
            </a:endParaRPr>
          </a:p>
          <a:p>
            <a:pPr indent="0">
              <a:buNone/>
            </a:pPr>
            <a:endParaRPr lang="en-CA" sz="2000" dirty="0">
              <a:ea typeface="Calibri" panose="020F0502020204030204" pitchFamily="34" charset="0"/>
              <a:cs typeface="Times New Roman" panose="02020603050405020304" pitchFamily="18" charset="0"/>
            </a:endParaRPr>
          </a:p>
          <a:p>
            <a:pPr indent="0">
              <a:buNone/>
            </a:pPr>
            <a:r>
              <a:rPr lang="en-CA" sz="2000" dirty="0">
                <a:effectLst/>
                <a:ea typeface="Calibri" panose="020F0502020204030204" pitchFamily="34" charset="0"/>
                <a:cs typeface="Times New Roman" panose="02020603050405020304" pitchFamily="18" charset="0"/>
              </a:rPr>
              <a:t>(Arora et al., 2019, </a:t>
            </a:r>
            <a:r>
              <a:rPr lang="en-CA" sz="2000" dirty="0" err="1">
                <a:effectLst/>
                <a:ea typeface="Calibri" panose="020F0502020204030204" pitchFamily="34" charset="0"/>
                <a:cs typeface="Times New Roman" panose="02020603050405020304" pitchFamily="18" charset="0"/>
              </a:rPr>
              <a:t>Botly</a:t>
            </a:r>
            <a:r>
              <a:rPr lang="en-CA" sz="2000" dirty="0">
                <a:effectLst/>
                <a:ea typeface="Calibri" panose="020F0502020204030204" pitchFamily="34" charset="0"/>
                <a:cs typeface="Times New Roman" panose="02020603050405020304" pitchFamily="18" charset="0"/>
              </a:rPr>
              <a:t> et al., 2020; Jaffer et al., 2021; Khan et al., 2020; Norris et al., 2020; Pacheco et al., 2022; Public Health Agency of Canada, 2016).</a:t>
            </a:r>
          </a:p>
          <a:p>
            <a:pPr indent="0">
              <a:buNone/>
            </a:pPr>
            <a:endParaRPr lang="en-CA" sz="12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1200" dirty="0"/>
          </a:p>
        </p:txBody>
      </p:sp>
      <p:pic>
        <p:nvPicPr>
          <p:cNvPr id="8" name="Audio 7">
            <a:extLst>
              <a:ext uri="{FF2B5EF4-FFF2-40B4-BE49-F238E27FC236}">
                <a16:creationId xmlns:a16="http://schemas.microsoft.com/office/drawing/2014/main" id="{809E3259-5F4C-43BD-1451-F77132B9CF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02457383"/>
      </p:ext>
    </p:extLst>
  </p:cSld>
  <p:clrMapOvr>
    <a:masterClrMapping/>
  </p:clrMapOvr>
  <mc:AlternateContent xmlns:mc="http://schemas.openxmlformats.org/markup-compatibility/2006" xmlns:p14="http://schemas.microsoft.com/office/powerpoint/2010/main">
    <mc:Choice Requires="p14">
      <p:transition spd="slow" p14:dur="2000" advTm="87700"/>
    </mc:Choice>
    <mc:Fallback xmlns="">
      <p:transition spd="slow" advTm="87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DCDE73-10FE-4A5A-5F72-1404F3EE4643}"/>
              </a:ext>
            </a:extLst>
          </p:cNvPr>
          <p:cNvSpPr>
            <a:spLocks noGrp="1"/>
          </p:cNvSpPr>
          <p:nvPr>
            <p:ph type="title"/>
          </p:nvPr>
        </p:nvSpPr>
        <p:spPr>
          <a:xfrm>
            <a:off x="572493" y="238539"/>
            <a:ext cx="11047013" cy="1434415"/>
          </a:xfrm>
        </p:spPr>
        <p:txBody>
          <a:bodyPr anchor="b">
            <a:normAutofit/>
          </a:bodyPr>
          <a:lstStyle/>
          <a:p>
            <a:r>
              <a:rPr lang="en-US" sz="5400"/>
              <a:t>Gaps in the literature</a:t>
            </a:r>
            <a:endParaRPr lang="en-US" sz="5400" dirty="0"/>
          </a:p>
        </p:txBody>
      </p:sp>
      <p:sp>
        <p:nvSpPr>
          <p:cNvPr id="3081"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Do You Have Gaps? – Lead Today">
            <a:extLst>
              <a:ext uri="{FF2B5EF4-FFF2-40B4-BE49-F238E27FC236}">
                <a16:creationId xmlns:a16="http://schemas.microsoft.com/office/drawing/2014/main" id="{D900D502-029A-CB49-0BFA-4D71F2EED4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909" r="20896"/>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8AC3E6A-1B06-B1D2-E2E9-82C3D84E1E47}"/>
              </a:ext>
            </a:extLst>
          </p:cNvPr>
          <p:cNvSpPr>
            <a:spLocks noGrp="1"/>
          </p:cNvSpPr>
          <p:nvPr>
            <p:ph idx="1"/>
          </p:nvPr>
        </p:nvSpPr>
        <p:spPr>
          <a:xfrm>
            <a:off x="4516341" y="2071316"/>
            <a:ext cx="7103166" cy="4114800"/>
          </a:xfrm>
        </p:spPr>
        <p:txBody>
          <a:bodyPr anchor="t">
            <a:normAutofit/>
          </a:bodyPr>
          <a:lstStyle/>
          <a:p>
            <a:r>
              <a:rPr lang="en-CA" sz="2000" dirty="0">
                <a:effectLst/>
                <a:ea typeface="Calibri" panose="020F0502020204030204" pitchFamily="34" charset="0"/>
              </a:rPr>
              <a:t>We know that GDM poses a high risk for CAD in women, and that this is concerning since CAD is a leading cause of premature death in young women (under the age of 55). Currently, there is limited research on GDM and CAD beyond the evidence supporting this link. </a:t>
            </a:r>
          </a:p>
          <a:p>
            <a:r>
              <a:rPr lang="en-CA" sz="2000" dirty="0">
                <a:effectLst/>
                <a:ea typeface="Calibri" panose="020F0502020204030204" pitchFamily="34" charset="0"/>
              </a:rPr>
              <a:t>Before we can create a suitable intervention, we need a better understanding of how women come to know, understand, assign meaning to, and live with their risk for a subsequent development of CAD</a:t>
            </a:r>
            <a:endParaRPr lang="en-CA" sz="2000" dirty="0">
              <a:ea typeface="Calibri" panose="020F0502020204030204" pitchFamily="34" charset="0"/>
            </a:endParaRPr>
          </a:p>
        </p:txBody>
      </p:sp>
      <p:pic>
        <p:nvPicPr>
          <p:cNvPr id="6" name="Audio 5">
            <a:extLst>
              <a:ext uri="{FF2B5EF4-FFF2-40B4-BE49-F238E27FC236}">
                <a16:creationId xmlns:a16="http://schemas.microsoft.com/office/drawing/2014/main" id="{AE4E619A-D0E9-1118-59B7-ACB43862BA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50589892"/>
      </p:ext>
    </p:extLst>
  </p:cSld>
  <p:clrMapOvr>
    <a:masterClrMapping/>
  </p:clrMapOvr>
  <mc:AlternateContent xmlns:mc="http://schemas.openxmlformats.org/markup-compatibility/2006" xmlns:p14="http://schemas.microsoft.com/office/powerpoint/2010/main">
    <mc:Choice Requires="p14">
      <p:transition spd="slow" p14:dur="2000" advTm="51561"/>
    </mc:Choice>
    <mc:Fallback xmlns="">
      <p:transition spd="slow" advTm="51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FFBEE45-F140-49D5-85EA-C78C2434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D73979-AC5D-514C-A71C-B62FD01C8B5D}"/>
              </a:ext>
            </a:extLst>
          </p:cNvPr>
          <p:cNvSpPr>
            <a:spLocks noGrp="1"/>
          </p:cNvSpPr>
          <p:nvPr>
            <p:ph type="title"/>
          </p:nvPr>
        </p:nvSpPr>
        <p:spPr>
          <a:xfrm>
            <a:off x="0" y="-108642"/>
            <a:ext cx="5919788" cy="2320925"/>
          </a:xfrm>
          <a:prstGeom prst="ellipse">
            <a:avLst/>
          </a:prstGeom>
        </p:spPr>
        <p:txBody>
          <a:bodyPr vert="horz" lIns="91440" tIns="45720" rIns="91440" bIns="45720" rtlCol="0" anchor="ctr">
            <a:normAutofit/>
          </a:bodyPr>
          <a:lstStyle/>
          <a:p>
            <a:r>
              <a:rPr lang="en-US" sz="5200" kern="1200" dirty="0">
                <a:solidFill>
                  <a:schemeClr val="tx1"/>
                </a:solidFill>
                <a:latin typeface="+mj-lt"/>
                <a:ea typeface="+mj-ea"/>
                <a:cs typeface="+mj-cs"/>
              </a:rPr>
              <a:t>Study Purpose</a:t>
            </a:r>
          </a:p>
        </p:txBody>
      </p:sp>
      <p:sp>
        <p:nvSpPr>
          <p:cNvPr id="3" name="Content Placeholder 2">
            <a:extLst>
              <a:ext uri="{FF2B5EF4-FFF2-40B4-BE49-F238E27FC236}">
                <a16:creationId xmlns:a16="http://schemas.microsoft.com/office/drawing/2014/main" id="{BD58D7CA-EACF-CC2A-0548-205347006782}"/>
              </a:ext>
            </a:extLst>
          </p:cNvPr>
          <p:cNvSpPr>
            <a:spLocks noGrp="1"/>
          </p:cNvSpPr>
          <p:nvPr>
            <p:ph idx="1"/>
          </p:nvPr>
        </p:nvSpPr>
        <p:spPr>
          <a:xfrm>
            <a:off x="661988" y="2157413"/>
            <a:ext cx="9867899" cy="3600450"/>
          </a:xfrm>
        </p:spPr>
        <p:txBody>
          <a:bodyPr vert="horz" lIns="91440" tIns="45720" rIns="91440" bIns="45720" rtlCol="0">
            <a:normAutofit/>
          </a:bodyPr>
          <a:lstStyle/>
          <a:p>
            <a:pPr marL="0" indent="0">
              <a:buNone/>
            </a:pPr>
            <a:r>
              <a:rPr lang="en-CA" sz="1800" dirty="0">
                <a:effectLst/>
                <a:ea typeface="Aptos" panose="020B0004020202020204" pitchFamily="34" charset="0"/>
              </a:rPr>
              <a:t>The purpose of this study was to gain a fuller understanding of the basic social process experienced by women diagnosed with GDM as they assign meaning to being at-risk for CAD and make coinciding decisions about their health</a:t>
            </a:r>
            <a:r>
              <a:rPr lang="en-CA" sz="1050" dirty="0">
                <a:effectLst/>
              </a:rPr>
              <a:t> </a:t>
            </a:r>
            <a:endParaRPr lang="en-US" sz="1400" b="1" dirty="0"/>
          </a:p>
        </p:txBody>
      </p:sp>
      <p:sp>
        <p:nvSpPr>
          <p:cNvPr id="5" name="TextBox 4">
            <a:extLst>
              <a:ext uri="{FF2B5EF4-FFF2-40B4-BE49-F238E27FC236}">
                <a16:creationId xmlns:a16="http://schemas.microsoft.com/office/drawing/2014/main" id="{F53C77FC-2F91-C03C-AB50-B5D68935D571}"/>
              </a:ext>
            </a:extLst>
          </p:cNvPr>
          <p:cNvSpPr txBox="1"/>
          <p:nvPr/>
        </p:nvSpPr>
        <p:spPr>
          <a:xfrm>
            <a:off x="397727" y="6317758"/>
            <a:ext cx="11396546" cy="2806296"/>
          </a:xfrm>
          <a:prstGeom prst="rect">
            <a:avLst/>
          </a:prstGeom>
        </p:spPr>
        <p:txBody>
          <a:bodyPr vert="horz" lIns="91440" tIns="45720" rIns="91440" bIns="45720" rtlCol="0">
            <a:normAutofit/>
          </a:bodyPr>
          <a:lstStyle/>
          <a:p>
            <a:pPr>
              <a:lnSpc>
                <a:spcPct val="90000"/>
              </a:lnSpc>
              <a:spcAft>
                <a:spcPts val="600"/>
              </a:spcAft>
            </a:pPr>
            <a:r>
              <a:rPr lang="en-US" sz="1200" dirty="0">
                <a:effectLst/>
              </a:rPr>
              <a:t>Graves et al., 2019; Minhas et al., 2020; Public Health Agency of Canada, 2018; </a:t>
            </a:r>
            <a:r>
              <a:rPr lang="en-US" sz="1200" dirty="0" err="1">
                <a:effectLst/>
              </a:rPr>
              <a:t>Srivaratharajah</a:t>
            </a:r>
            <a:r>
              <a:rPr lang="en-US" sz="1200" dirty="0">
                <a:effectLst/>
              </a:rPr>
              <a:t> &amp; Abramson, 2019 </a:t>
            </a:r>
            <a:endParaRPr lang="en-US" sz="1200" dirty="0"/>
          </a:p>
        </p:txBody>
      </p:sp>
      <p:pic>
        <p:nvPicPr>
          <p:cNvPr id="4" name="Picture 2" descr="Free Woman Wearing White Collared Blouse Stock Photo">
            <a:extLst>
              <a:ext uri="{FF2B5EF4-FFF2-40B4-BE49-F238E27FC236}">
                <a16:creationId xmlns:a16="http://schemas.microsoft.com/office/drawing/2014/main" id="{A12D3BB7-DFCE-B22B-C96D-44FAEE35DD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20640"/>
          <a:stretch/>
        </p:blipFill>
        <p:spPr bwMode="auto">
          <a:xfrm>
            <a:off x="8549045" y="3429000"/>
            <a:ext cx="3642955" cy="3429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pic>
        <p:nvPicPr>
          <p:cNvPr id="8" name="Audio 7">
            <a:extLst>
              <a:ext uri="{FF2B5EF4-FFF2-40B4-BE49-F238E27FC236}">
                <a16:creationId xmlns:a16="http://schemas.microsoft.com/office/drawing/2014/main" id="{0D9F700C-CF89-706C-C7A6-D5AB9EE5C6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82620517"/>
      </p:ext>
    </p:extLst>
  </p:cSld>
  <p:clrMapOvr>
    <a:masterClrMapping/>
  </p:clrMapOvr>
  <mc:AlternateContent xmlns:mc="http://schemas.openxmlformats.org/markup-compatibility/2006" xmlns:p14="http://schemas.microsoft.com/office/powerpoint/2010/main">
    <mc:Choice Requires="p14">
      <p:transition spd="slow" p14:dur="2000" advTm="19124"/>
    </mc:Choice>
    <mc:Fallback xmlns="">
      <p:transition spd="slow" advTm="19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82760C-7D63-8B4F-889E-32FCA03DDEBD}"/>
              </a:ext>
            </a:extLst>
          </p:cNvPr>
          <p:cNvSpPr>
            <a:spLocks noGrp="1"/>
          </p:cNvSpPr>
          <p:nvPr>
            <p:ph type="title"/>
          </p:nvPr>
        </p:nvSpPr>
        <p:spPr>
          <a:xfrm>
            <a:off x="1043631" y="809898"/>
            <a:ext cx="10173010" cy="1554480"/>
          </a:xfrm>
        </p:spPr>
        <p:txBody>
          <a:bodyPr anchor="ctr">
            <a:normAutofit/>
          </a:bodyPr>
          <a:lstStyle/>
          <a:p>
            <a:r>
              <a:rPr lang="en-US" sz="4800"/>
              <a:t>Research Questions</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0E02FB7-9EA5-D131-7E4D-62CDBB73D438}"/>
              </a:ext>
            </a:extLst>
          </p:cNvPr>
          <p:cNvGraphicFramePr>
            <a:graphicFrameLocks noGrp="1"/>
          </p:cNvGraphicFramePr>
          <p:nvPr>
            <p:ph idx="1"/>
            <p:extLst>
              <p:ext uri="{D42A27DB-BD31-4B8C-83A1-F6EECF244321}">
                <p14:modId xmlns:p14="http://schemas.microsoft.com/office/powerpoint/2010/main" val="2617376017"/>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extLst>
              <a:ext uri="{FF2B5EF4-FFF2-40B4-BE49-F238E27FC236}">
                <a16:creationId xmlns:a16="http://schemas.microsoft.com/office/drawing/2014/main" id="{2C6D41F8-3A02-D24A-93B6-88466DA72E7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82948869"/>
      </p:ext>
    </p:extLst>
  </p:cSld>
  <p:clrMapOvr>
    <a:masterClrMapping/>
  </p:clrMapOvr>
  <mc:AlternateContent xmlns:mc="http://schemas.openxmlformats.org/markup-compatibility/2006" xmlns:p14="http://schemas.microsoft.com/office/powerpoint/2010/main">
    <mc:Choice Requires="p14">
      <p:transition spd="slow" p14:dur="2000" advTm="28873"/>
    </mc:Choice>
    <mc:Fallback xmlns="">
      <p:transition spd="slow" advTm="28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48684-0FA9-112D-EA2D-5B00826C43A2}"/>
              </a:ext>
            </a:extLst>
          </p:cNvPr>
          <p:cNvSpPr>
            <a:spLocks noGrp="1"/>
          </p:cNvSpPr>
          <p:nvPr>
            <p:ph type="title"/>
          </p:nvPr>
        </p:nvSpPr>
        <p:spPr>
          <a:xfrm>
            <a:off x="686834" y="1153572"/>
            <a:ext cx="3200400" cy="4461163"/>
          </a:xfrm>
        </p:spPr>
        <p:txBody>
          <a:bodyPr>
            <a:normAutofit/>
          </a:bodyPr>
          <a:lstStyle/>
          <a:p>
            <a:r>
              <a:rPr lang="en-US">
                <a:solidFill>
                  <a:srgbClr val="FFFFFF"/>
                </a:solidFill>
              </a:rPr>
              <a:t>Ethics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BF51419-82A0-BD08-9C7A-8FE9BC11B64C}"/>
              </a:ext>
            </a:extLst>
          </p:cNvPr>
          <p:cNvSpPr>
            <a:spLocks noGrp="1"/>
          </p:cNvSpPr>
          <p:nvPr>
            <p:ph idx="1"/>
          </p:nvPr>
        </p:nvSpPr>
        <p:spPr>
          <a:xfrm>
            <a:off x="4447308" y="591344"/>
            <a:ext cx="6906491" cy="5585619"/>
          </a:xfrm>
        </p:spPr>
        <p:txBody>
          <a:bodyPr anchor="ctr">
            <a:normAutofit/>
          </a:bodyPr>
          <a:lstStyle/>
          <a:p>
            <a:r>
              <a:rPr lang="en-CA" kern="100">
                <a:effectLst/>
                <a:latin typeface="Times New Roman" panose="02020603050405020304" pitchFamily="18" charset="0"/>
                <a:ea typeface="Aptos" panose="020B0004020202020204" pitchFamily="34" charset="0"/>
                <a:cs typeface="Times New Roman" panose="02020603050405020304" pitchFamily="18" charset="0"/>
              </a:rPr>
              <a:t>Ethical approval was granted by the Human Research and Ethics Board of Memorial University of Newfoundland, St. Johns, NL [Application number 2022.038]. </a:t>
            </a:r>
          </a:p>
          <a:p>
            <a:r>
              <a:rPr lang="en-CA" kern="100">
                <a:effectLst/>
                <a:latin typeface="Times New Roman" panose="02020603050405020304" pitchFamily="18" charset="0"/>
                <a:ea typeface="Aptos" panose="020B0004020202020204" pitchFamily="34" charset="0"/>
                <a:cs typeface="Times New Roman" panose="02020603050405020304" pitchFamily="18" charset="0"/>
              </a:rPr>
              <a:t>Informed consent as obtained from all participants prior to doing interviews. </a:t>
            </a:r>
            <a:endParaRPr lang="en-CA" kern="10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pic>
        <p:nvPicPr>
          <p:cNvPr id="13" name="Audio 12">
            <a:extLst>
              <a:ext uri="{FF2B5EF4-FFF2-40B4-BE49-F238E27FC236}">
                <a16:creationId xmlns:a16="http://schemas.microsoft.com/office/drawing/2014/main" id="{9171654B-632E-4F20-791F-194DDDBEDC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24363706"/>
      </p:ext>
    </p:extLst>
  </p:cSld>
  <p:clrMapOvr>
    <a:masterClrMapping/>
  </p:clrMapOvr>
  <mc:AlternateContent xmlns:mc="http://schemas.openxmlformats.org/markup-compatibility/2006" xmlns:p14="http://schemas.microsoft.com/office/powerpoint/2010/main">
    <mc:Choice Requires="p14">
      <p:transition spd="slow" p14:dur="2000" advTm="18196"/>
    </mc:Choice>
    <mc:Fallback xmlns="">
      <p:transition spd="slow" advTm="18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 name="Arc 5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28747E-0FD0-6446-8FB5-93EF1B5ED63F}"/>
              </a:ext>
            </a:extLst>
          </p:cNvPr>
          <p:cNvSpPr>
            <a:spLocks noGrp="1"/>
          </p:cNvSpPr>
          <p:nvPr>
            <p:ph type="title"/>
          </p:nvPr>
        </p:nvSpPr>
        <p:spPr>
          <a:xfrm>
            <a:off x="5894962" y="479493"/>
            <a:ext cx="5458838" cy="1325563"/>
          </a:xfrm>
        </p:spPr>
        <p:txBody>
          <a:bodyPr vert="horz" lIns="91440" tIns="45720" rIns="91440" bIns="45720" rtlCol="0">
            <a:normAutofit/>
          </a:bodyPr>
          <a:lstStyle/>
          <a:p>
            <a:r>
              <a:rPr lang="en-US" kern="1200">
                <a:latin typeface="+mj-lt"/>
                <a:ea typeface="+mj-ea"/>
                <a:cs typeface="+mj-cs"/>
              </a:rPr>
              <a:t>Methodology for Study</a:t>
            </a:r>
          </a:p>
        </p:txBody>
      </p:sp>
      <p:sp>
        <p:nvSpPr>
          <p:cNvPr id="56" name="Freeform: Shape 51">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Magnifying glass">
            <a:extLst>
              <a:ext uri="{FF2B5EF4-FFF2-40B4-BE49-F238E27FC236}">
                <a16:creationId xmlns:a16="http://schemas.microsoft.com/office/drawing/2014/main" id="{E224F1EA-33C8-2389-0181-7CF46D572B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EFAAC0FA-77F8-EA4B-ABB9-12A581D60CF3}"/>
              </a:ext>
            </a:extLst>
          </p:cNvPr>
          <p:cNvSpPr>
            <a:spLocks noGrp="1"/>
          </p:cNvSpPr>
          <p:nvPr>
            <p:ph idx="1"/>
          </p:nvPr>
        </p:nvSpPr>
        <p:spPr>
          <a:xfrm>
            <a:off x="5894962" y="1984443"/>
            <a:ext cx="5458838" cy="4192520"/>
          </a:xfrm>
        </p:spPr>
        <p:txBody>
          <a:bodyPr vert="horz" lIns="91440" tIns="45720" rIns="91440" bIns="45720" rtlCol="0">
            <a:normAutofit/>
          </a:bodyPr>
          <a:lstStyle/>
          <a:p>
            <a:pPr marL="0" indent="0">
              <a:buNone/>
            </a:pPr>
            <a:r>
              <a:rPr lang="en-US" kern="1200">
                <a:latin typeface="+mn-lt"/>
                <a:ea typeface="+mn-ea"/>
                <a:cs typeface="+mn-cs"/>
              </a:rPr>
              <a:t>Grounded Theory using the original approach proposed by Glaser and Strauss (1967).</a:t>
            </a:r>
          </a:p>
        </p:txBody>
      </p:sp>
      <p:pic>
        <p:nvPicPr>
          <p:cNvPr id="9" name="Audio 8">
            <a:extLst>
              <a:ext uri="{FF2B5EF4-FFF2-40B4-BE49-F238E27FC236}">
                <a16:creationId xmlns:a16="http://schemas.microsoft.com/office/drawing/2014/main" id="{976A571F-4802-60C1-6B4F-181C985ADF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20732393"/>
      </p:ext>
    </p:extLst>
  </p:cSld>
  <p:clrMapOvr>
    <a:masterClrMapping/>
  </p:clrMapOvr>
  <mc:AlternateContent xmlns:mc="http://schemas.openxmlformats.org/markup-compatibility/2006" xmlns:p14="http://schemas.microsoft.com/office/powerpoint/2010/main">
    <mc:Choice Requires="p14">
      <p:transition spd="slow" p14:dur="2000" advTm="10409"/>
    </mc:Choice>
    <mc:Fallback xmlns="">
      <p:transition spd="slow" advTm="10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5209</TotalTime>
  <Words>3856</Words>
  <Application>Microsoft Office PowerPoint</Application>
  <PresentationFormat>Widescreen</PresentationFormat>
  <Paragraphs>206</Paragraphs>
  <Slides>29</Slides>
  <Notes>5</Notes>
  <HiddenSlides>0</HiddenSlides>
  <MMClips>27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Aptos</vt:lpstr>
      <vt:lpstr>Arial</vt:lpstr>
      <vt:lpstr>Calibri</vt:lpstr>
      <vt:lpstr>Calibri Light</vt:lpstr>
      <vt:lpstr>Times New Roman</vt:lpstr>
      <vt:lpstr>Office Theme</vt:lpstr>
      <vt:lpstr>Making the shift from unknowing to knowing one’s risk for coronary artery disease post gestational diabetes mellitus: A grounded theory study</vt:lpstr>
      <vt:lpstr>Objectives</vt:lpstr>
      <vt:lpstr>Background</vt:lpstr>
      <vt:lpstr>Background Continued</vt:lpstr>
      <vt:lpstr>Gaps in the literature</vt:lpstr>
      <vt:lpstr>Study Purpose</vt:lpstr>
      <vt:lpstr>Research Questions</vt:lpstr>
      <vt:lpstr>Ethics</vt:lpstr>
      <vt:lpstr>Methodology for Study</vt:lpstr>
      <vt:lpstr>What is Grounded Theory (GT)?</vt:lpstr>
      <vt:lpstr>Inclusion Criteria</vt:lpstr>
      <vt:lpstr>Recruitment using diverse methods </vt:lpstr>
      <vt:lpstr>Sample</vt:lpstr>
      <vt:lpstr>Age Range</vt:lpstr>
      <vt:lpstr>Data Collection and Analysis</vt:lpstr>
      <vt:lpstr>Semi-structured Interviews</vt:lpstr>
      <vt:lpstr>Constant comparative method</vt:lpstr>
      <vt:lpstr>Coding Process</vt:lpstr>
      <vt:lpstr>Substantive Theory</vt:lpstr>
      <vt:lpstr>Study Findings</vt:lpstr>
      <vt:lpstr>Sustaining a state of unknowing about the risk for coronary artery disease following a diagnosis of gestational diabetes mellitus </vt:lpstr>
      <vt:lpstr>Communicating Risk</vt:lpstr>
      <vt:lpstr>Communicating Risk (cont.)</vt:lpstr>
      <vt:lpstr>Drawing Conclusions About One’s Risk: I was not aware of my risk for CAD </vt:lpstr>
      <vt:lpstr>Drawing Conclusions About One’s Risk: I was not aware of my risk for CAD</vt:lpstr>
      <vt:lpstr>Discussion</vt:lpstr>
      <vt:lpstr>Questions? </vt:lpstr>
      <vt:lpstr>References</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the shift from unknowing to knowing one’s risk for coronary artery disease post gestational diabetes mellitus: A grounded theory study</dc:title>
  <dc:creator>Baldwin, Daisy</dc:creator>
  <cp:lastModifiedBy>Bonnell, Kip</cp:lastModifiedBy>
  <cp:revision>26</cp:revision>
  <dcterms:created xsi:type="dcterms:W3CDTF">2023-03-30T16:14:12Z</dcterms:created>
  <dcterms:modified xsi:type="dcterms:W3CDTF">2024-11-22T17:52:36Z</dcterms:modified>
</cp:coreProperties>
</file>